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71" r:id="rId1"/>
  </p:sldMasterIdLst>
  <p:notesMasterIdLst>
    <p:notesMasterId r:id="rId16"/>
  </p:notesMasterIdLst>
  <p:sldIdLst>
    <p:sldId id="351" r:id="rId2"/>
    <p:sldId id="354" r:id="rId3"/>
    <p:sldId id="341" r:id="rId4"/>
    <p:sldId id="343" r:id="rId5"/>
    <p:sldId id="342" r:id="rId6"/>
    <p:sldId id="344" r:id="rId7"/>
    <p:sldId id="345" r:id="rId8"/>
    <p:sldId id="348" r:id="rId9"/>
    <p:sldId id="347" r:id="rId10"/>
    <p:sldId id="349" r:id="rId11"/>
    <p:sldId id="353" r:id="rId12"/>
    <p:sldId id="355" r:id="rId13"/>
    <p:sldId id="356" r:id="rId14"/>
    <p:sldId id="35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 Adkisson" initials="JA" lastIdx="2" clrIdx="0">
    <p:extLst>
      <p:ext uri="{19B8F6BF-5375-455C-9EA6-DF929625EA0E}">
        <p15:presenceInfo xmlns:p15="http://schemas.microsoft.com/office/powerpoint/2012/main" userId="5306256a9e07794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51E024-BE5E-4E04-A886-0D4F128B7DA5}" v="62" dt="2022-08-14T18:42:05.2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0" autoAdjust="0"/>
    <p:restoredTop sz="94660"/>
  </p:normalViewPr>
  <p:slideViewPr>
    <p:cSldViewPr snapToGrid="0">
      <p:cViewPr varScale="1">
        <p:scale>
          <a:sx n="120" d="100"/>
          <a:sy n="120" d="100"/>
        </p:scale>
        <p:origin x="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hdphoto1.wdp>
</file>

<file path=ppt/media/image1.jp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9C0DDD-0B52-4641-B06C-4696385AC0BD}" type="datetimeFigureOut">
              <a:rPr lang="en-US" smtClean="0"/>
              <a:t>7/21/24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034090-79BF-F644-A2E2-0966EB1CB48C}" type="slidenum">
              <a:rPr lang="en-US" smtClean="0"/>
              <a:t>‹#›</a:t>
            </a:fld>
            <a:endParaRPr lang="en-US"/>
          </a:p>
        </p:txBody>
      </p:sp>
    </p:spTree>
    <p:extLst>
      <p:ext uri="{BB962C8B-B14F-4D97-AF65-F5344CB8AC3E}">
        <p14:creationId xmlns:p14="http://schemas.microsoft.com/office/powerpoint/2010/main" val="845327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B034090-79BF-F644-A2E2-0966EB1CB48C}" type="slidenum">
              <a:rPr lang="en-US" smtClean="0"/>
              <a:t>3</a:t>
            </a:fld>
            <a:endParaRPr lang="en-US"/>
          </a:p>
        </p:txBody>
      </p:sp>
    </p:spTree>
    <p:extLst>
      <p:ext uri="{BB962C8B-B14F-4D97-AF65-F5344CB8AC3E}">
        <p14:creationId xmlns:p14="http://schemas.microsoft.com/office/powerpoint/2010/main" val="4290241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7/21/24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7348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7/21/24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786247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7/21/24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87778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7/21/24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89238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7/21/24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4720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7/21/24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78963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7/21/24</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3931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7/21/24</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71508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C8D7E02-BCB8-4D50-A234-369438C08659}" type="datetimeFigureOut">
              <a:rPr lang="en-US" smtClean="0"/>
              <a:t>7/21/24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47023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6E86A4C-8E40-4F87-A4F0-01A0687C5742}" type="datetimeFigureOut">
              <a:rPr lang="en-US" smtClean="0"/>
              <a:t>7/21/24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dirty="0"/>
              <a:t>
              </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3196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7/21/24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075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BE451C3-0FF4-47C4-B829-773ADF60F88C}" type="datetimeFigureOut">
              <a:rPr lang="en-US" smtClean="0"/>
              <a:t>7/21/24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dirty="0"/>
              <a:t>
              </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4910527"/>
      </p:ext>
    </p:extLst>
  </p:cSld>
  <p:clrMap bg1="lt1" tx1="dk1" bg2="lt2" tx2="dk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JAdkiss1@Kennesaw.edu"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mailto:JAdkiss1@Kennesaw.edu"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958C8-7E2C-25DE-30E9-6B49462DC4AE}"/>
              </a:ext>
            </a:extLst>
          </p:cNvPr>
          <p:cNvSpPr>
            <a:spLocks noGrp="1"/>
          </p:cNvSpPr>
          <p:nvPr>
            <p:ph type="title"/>
          </p:nvPr>
        </p:nvSpPr>
        <p:spPr/>
        <p:txBody>
          <a:bodyPr/>
          <a:lstStyle/>
          <a:p>
            <a:r>
              <a:rPr lang="en-US" dirty="0"/>
              <a:t>Software Testing and Quality Assurance</a:t>
            </a:r>
          </a:p>
        </p:txBody>
      </p:sp>
      <p:sp>
        <p:nvSpPr>
          <p:cNvPr id="3" name="Content Placeholder 2">
            <a:extLst>
              <a:ext uri="{FF2B5EF4-FFF2-40B4-BE49-F238E27FC236}">
                <a16:creationId xmlns:a16="http://schemas.microsoft.com/office/drawing/2014/main" id="{89820121-9E06-96EA-769F-77BB10801AEC}"/>
              </a:ext>
            </a:extLst>
          </p:cNvPr>
          <p:cNvSpPr>
            <a:spLocks noGrp="1"/>
          </p:cNvSpPr>
          <p:nvPr>
            <p:ph idx="1"/>
          </p:nvPr>
        </p:nvSpPr>
        <p:spPr>
          <a:xfrm>
            <a:off x="1097280" y="1845734"/>
            <a:ext cx="4358975" cy="4023360"/>
          </a:xfrm>
        </p:spPr>
        <p:txBody>
          <a:bodyPr>
            <a:normAutofit fontScale="92500" lnSpcReduction="10000"/>
          </a:bodyPr>
          <a:lstStyle/>
          <a:p>
            <a:r>
              <a:rPr lang="en-US" sz="2400" dirty="0"/>
              <a:t>SWE 3643</a:t>
            </a:r>
          </a:p>
          <a:p>
            <a:r>
              <a:rPr lang="en-US" sz="2400" dirty="0"/>
              <a:t>M-W 6:30 to 7:15</a:t>
            </a:r>
          </a:p>
          <a:p>
            <a:r>
              <a:rPr lang="en-US" sz="2400" dirty="0"/>
              <a:t>Face to Face</a:t>
            </a:r>
          </a:p>
          <a:p>
            <a:endParaRPr lang="en-US" sz="3200" dirty="0"/>
          </a:p>
          <a:p>
            <a:endParaRPr lang="en-US" sz="3200" dirty="0"/>
          </a:p>
          <a:p>
            <a:r>
              <a:rPr lang="en-US" sz="3200" b="1" dirty="0"/>
              <a:t>Jeff Adkisson</a:t>
            </a:r>
          </a:p>
          <a:p>
            <a:r>
              <a:rPr lang="en-US" sz="2400" dirty="0">
                <a:hlinkClick r:id="rId2"/>
              </a:rPr>
              <a:t>JAdkiss1@Kennesaw.edu</a:t>
            </a:r>
            <a:endParaRPr lang="en-US" sz="2400" dirty="0"/>
          </a:p>
          <a:p>
            <a:r>
              <a:rPr lang="en-US" sz="2400" dirty="0"/>
              <a:t>https://</a:t>
            </a:r>
            <a:r>
              <a:rPr lang="en-US" sz="2400" dirty="0" err="1"/>
              <a:t>github.com</a:t>
            </a:r>
            <a:r>
              <a:rPr lang="en-US" sz="2400" dirty="0"/>
              <a:t>/jeff-</a:t>
            </a:r>
            <a:r>
              <a:rPr lang="en-US" sz="2400" dirty="0" err="1"/>
              <a:t>adkisson</a:t>
            </a:r>
            <a:endParaRPr lang="en-US" sz="2400" dirty="0"/>
          </a:p>
        </p:txBody>
      </p:sp>
      <p:sp>
        <p:nvSpPr>
          <p:cNvPr id="4" name="TextBox 3">
            <a:extLst>
              <a:ext uri="{FF2B5EF4-FFF2-40B4-BE49-F238E27FC236}">
                <a16:creationId xmlns:a16="http://schemas.microsoft.com/office/drawing/2014/main" id="{067D7828-8D41-5AF3-5D72-93B40FACB1EF}"/>
              </a:ext>
            </a:extLst>
          </p:cNvPr>
          <p:cNvSpPr txBox="1"/>
          <p:nvPr/>
        </p:nvSpPr>
        <p:spPr>
          <a:xfrm>
            <a:off x="6096000" y="4403035"/>
            <a:ext cx="5423452" cy="1077218"/>
          </a:xfrm>
          <a:prstGeom prst="rect">
            <a:avLst/>
          </a:prstGeom>
          <a:noFill/>
        </p:spPr>
        <p:txBody>
          <a:bodyPr wrap="square" rtlCol="0">
            <a:spAutoFit/>
          </a:bodyPr>
          <a:lstStyle/>
          <a:p>
            <a:r>
              <a:rPr lang="en-US" sz="3200" i="1" dirty="0"/>
              <a:t>Please call me Jeff or Professor.</a:t>
            </a:r>
          </a:p>
          <a:p>
            <a:r>
              <a:rPr lang="en-US" sz="3200" i="1" dirty="0"/>
              <a:t>I am not a Doctor.</a:t>
            </a:r>
          </a:p>
        </p:txBody>
      </p:sp>
    </p:spTree>
    <p:extLst>
      <p:ext uri="{BB962C8B-B14F-4D97-AF65-F5344CB8AC3E}">
        <p14:creationId xmlns:p14="http://schemas.microsoft.com/office/powerpoint/2010/main" val="38237045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E4A2C-46A3-4FB4-A2A2-8F8C236233CD}"/>
              </a:ext>
            </a:extLst>
          </p:cNvPr>
          <p:cNvSpPr>
            <a:spLocks noGrp="1"/>
          </p:cNvSpPr>
          <p:nvPr>
            <p:ph type="title"/>
          </p:nvPr>
        </p:nvSpPr>
        <p:spPr/>
        <p:txBody>
          <a:bodyPr/>
          <a:lstStyle/>
          <a:p>
            <a:r>
              <a:rPr lang="en-US" dirty="0"/>
              <a:t>What I like</a:t>
            </a:r>
          </a:p>
        </p:txBody>
      </p:sp>
      <p:pic>
        <p:nvPicPr>
          <p:cNvPr id="6" name="Picture 5">
            <a:extLst>
              <a:ext uri="{FF2B5EF4-FFF2-40B4-BE49-F238E27FC236}">
                <a16:creationId xmlns:a16="http://schemas.microsoft.com/office/drawing/2014/main" id="{429FBF91-EC65-476F-8B41-164F93AD6A45}"/>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7000"/>
                    </a14:imgEffect>
                  </a14:imgLayer>
                </a14:imgProps>
              </a:ext>
            </a:extLst>
          </a:blip>
          <a:stretch>
            <a:fillRect/>
          </a:stretch>
        </p:blipFill>
        <p:spPr>
          <a:xfrm>
            <a:off x="4825158" y="2210844"/>
            <a:ext cx="2321681" cy="3795385"/>
          </a:xfrm>
          <a:prstGeom prst="rect">
            <a:avLst/>
          </a:prstGeom>
        </p:spPr>
      </p:pic>
      <p:sp>
        <p:nvSpPr>
          <p:cNvPr id="8" name="TextBox 7">
            <a:extLst>
              <a:ext uri="{FF2B5EF4-FFF2-40B4-BE49-F238E27FC236}">
                <a16:creationId xmlns:a16="http://schemas.microsoft.com/office/drawing/2014/main" id="{2208CF00-45DE-403A-A89F-07266ADAA0CF}"/>
              </a:ext>
            </a:extLst>
          </p:cNvPr>
          <p:cNvSpPr txBox="1"/>
          <p:nvPr/>
        </p:nvSpPr>
        <p:spPr>
          <a:xfrm>
            <a:off x="2083496" y="2361155"/>
            <a:ext cx="2242159" cy="1477328"/>
          </a:xfrm>
          <a:prstGeom prst="rect">
            <a:avLst/>
          </a:prstGeom>
          <a:noFill/>
        </p:spPr>
        <p:txBody>
          <a:bodyPr wrap="square" rtlCol="0">
            <a:spAutoFit/>
          </a:bodyPr>
          <a:lstStyle/>
          <a:p>
            <a:r>
              <a:rPr lang="en-US" b="1" dirty="0"/>
              <a:t>Lyndsey</a:t>
            </a:r>
          </a:p>
          <a:p>
            <a:pPr marL="285750" indent="-285750">
              <a:buFontTx/>
              <a:buChar char="-"/>
            </a:pPr>
            <a:r>
              <a:rPr lang="en-US" dirty="0"/>
              <a:t>Senior at Rider University, NJ</a:t>
            </a:r>
          </a:p>
          <a:p>
            <a:pPr marL="285750" indent="-285750">
              <a:buFontTx/>
              <a:buChar char="-"/>
            </a:pPr>
            <a:r>
              <a:rPr lang="en-US" dirty="0"/>
              <a:t>Musician and performer</a:t>
            </a:r>
          </a:p>
        </p:txBody>
      </p:sp>
      <p:sp>
        <p:nvSpPr>
          <p:cNvPr id="9" name="TextBox 8">
            <a:extLst>
              <a:ext uri="{FF2B5EF4-FFF2-40B4-BE49-F238E27FC236}">
                <a16:creationId xmlns:a16="http://schemas.microsoft.com/office/drawing/2014/main" id="{09490F7F-23A2-4911-93D8-2EF5E5742CE5}"/>
              </a:ext>
            </a:extLst>
          </p:cNvPr>
          <p:cNvSpPr txBox="1"/>
          <p:nvPr/>
        </p:nvSpPr>
        <p:spPr>
          <a:xfrm>
            <a:off x="7649227" y="2361156"/>
            <a:ext cx="2962066" cy="1754326"/>
          </a:xfrm>
          <a:prstGeom prst="rect">
            <a:avLst/>
          </a:prstGeom>
          <a:noFill/>
        </p:spPr>
        <p:txBody>
          <a:bodyPr wrap="square" rtlCol="0">
            <a:spAutoFit/>
          </a:bodyPr>
          <a:lstStyle/>
          <a:p>
            <a:r>
              <a:rPr lang="en-US" b="1" dirty="0"/>
              <a:t>Sydney</a:t>
            </a:r>
          </a:p>
          <a:p>
            <a:pPr marL="285750" indent="-285750">
              <a:buFontTx/>
              <a:buChar char="-"/>
            </a:pPr>
            <a:r>
              <a:rPr lang="en-US" dirty="0"/>
              <a:t>Senior in High school</a:t>
            </a:r>
          </a:p>
          <a:p>
            <a:pPr marL="285750" indent="-285750">
              <a:buFontTx/>
              <a:buChar char="-"/>
            </a:pPr>
            <a:r>
              <a:rPr lang="en-US" dirty="0"/>
              <a:t>Future salon owner</a:t>
            </a:r>
          </a:p>
          <a:p>
            <a:pPr marL="285750" indent="-285750">
              <a:buFontTx/>
              <a:buChar char="-"/>
            </a:pPr>
            <a:r>
              <a:rPr lang="en-US" dirty="0"/>
              <a:t>Has a giant Great Pyrenes named Mango</a:t>
            </a:r>
          </a:p>
          <a:p>
            <a:pPr marL="285750" indent="-285750">
              <a:buFontTx/>
              <a:buChar char="-"/>
            </a:pPr>
            <a:endParaRPr lang="en-US" dirty="0"/>
          </a:p>
        </p:txBody>
      </p:sp>
    </p:spTree>
    <p:extLst>
      <p:ext uri="{BB962C8B-B14F-4D97-AF65-F5344CB8AC3E}">
        <p14:creationId xmlns:p14="http://schemas.microsoft.com/office/powerpoint/2010/main" val="1269729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C19E4-147B-F37E-3D68-F349D524A5AF}"/>
              </a:ext>
            </a:extLst>
          </p:cNvPr>
          <p:cNvSpPr>
            <a:spLocks noGrp="1"/>
          </p:cNvSpPr>
          <p:nvPr>
            <p:ph type="title"/>
          </p:nvPr>
        </p:nvSpPr>
        <p:spPr/>
        <p:txBody>
          <a:bodyPr/>
          <a:lstStyle/>
          <a:p>
            <a:r>
              <a:rPr lang="en-US" dirty="0"/>
              <a:t>What to Expect in the Course</a:t>
            </a:r>
          </a:p>
        </p:txBody>
      </p:sp>
      <p:sp>
        <p:nvSpPr>
          <p:cNvPr id="3" name="Content Placeholder 2">
            <a:extLst>
              <a:ext uri="{FF2B5EF4-FFF2-40B4-BE49-F238E27FC236}">
                <a16:creationId xmlns:a16="http://schemas.microsoft.com/office/drawing/2014/main" id="{1B9BBC8D-40B8-5745-B60B-20B1A920095C}"/>
              </a:ext>
            </a:extLst>
          </p:cNvPr>
          <p:cNvSpPr>
            <a:spLocks noGrp="1"/>
          </p:cNvSpPr>
          <p:nvPr>
            <p:ph idx="1"/>
          </p:nvPr>
        </p:nvSpPr>
        <p:spPr/>
        <p:txBody>
          <a:bodyPr>
            <a:normAutofit fontScale="92500"/>
          </a:bodyPr>
          <a:lstStyle/>
          <a:p>
            <a:r>
              <a:rPr lang="en-US" sz="2400" dirty="0"/>
              <a:t>A mix of academic lectures and observations from 30 years of industry experience.</a:t>
            </a:r>
          </a:p>
          <a:p>
            <a:r>
              <a:rPr lang="en-US" sz="2400" dirty="0"/>
              <a:t>An emphasis on coding. A large coding project in this course is half of the course grade. You cannot master these concepts without writing code… learning them without applying them in code is like going to the gym and watching people work out.</a:t>
            </a:r>
          </a:p>
          <a:p>
            <a:r>
              <a:rPr lang="en-US" sz="2400" dirty="0"/>
              <a:t>An emphasis on professional-grade documentation. The longer you are in this field, the more time you will spend writing. The best engineers are outstanding communicators.</a:t>
            </a:r>
          </a:p>
          <a:p>
            <a:r>
              <a:rPr lang="en-US" sz="2400" dirty="0"/>
              <a:t>An emphasis on source control. That means </a:t>
            </a:r>
            <a:r>
              <a:rPr lang="en-US" sz="2400" b="1" dirty="0"/>
              <a:t>git</a:t>
            </a:r>
            <a:r>
              <a:rPr lang="en-US" sz="2400" dirty="0"/>
              <a:t> and </a:t>
            </a:r>
            <a:r>
              <a:rPr lang="en-US" sz="2400" b="1" dirty="0" err="1"/>
              <a:t>Github</a:t>
            </a:r>
            <a:r>
              <a:rPr lang="en-US" sz="2400" dirty="0"/>
              <a:t> right now. This is an </a:t>
            </a:r>
            <a:r>
              <a:rPr lang="en-US" sz="2400" i="1" dirty="0"/>
              <a:t>essential</a:t>
            </a:r>
            <a:r>
              <a:rPr lang="en-US" sz="2400" dirty="0"/>
              <a:t> skill for software engineers, and few, if any, of your other KSU courses are requiring you to learn it.</a:t>
            </a:r>
          </a:p>
        </p:txBody>
      </p:sp>
    </p:spTree>
    <p:extLst>
      <p:ext uri="{BB962C8B-B14F-4D97-AF65-F5344CB8AC3E}">
        <p14:creationId xmlns:p14="http://schemas.microsoft.com/office/powerpoint/2010/main" val="485790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17451-F384-9640-41AF-342A33D62DFA}"/>
              </a:ext>
            </a:extLst>
          </p:cNvPr>
          <p:cNvSpPr>
            <a:spLocks noGrp="1"/>
          </p:cNvSpPr>
          <p:nvPr>
            <p:ph type="title"/>
          </p:nvPr>
        </p:nvSpPr>
        <p:spPr/>
        <p:txBody>
          <a:bodyPr/>
          <a:lstStyle/>
          <a:p>
            <a:r>
              <a:rPr lang="en-US" dirty="0"/>
              <a:t>What to Expect in my Classroom</a:t>
            </a:r>
          </a:p>
        </p:txBody>
      </p:sp>
      <p:sp>
        <p:nvSpPr>
          <p:cNvPr id="3" name="Content Placeholder 2">
            <a:extLst>
              <a:ext uri="{FF2B5EF4-FFF2-40B4-BE49-F238E27FC236}">
                <a16:creationId xmlns:a16="http://schemas.microsoft.com/office/drawing/2014/main" id="{54C14287-8A85-253C-52F4-0CFE928AA1C2}"/>
              </a:ext>
            </a:extLst>
          </p:cNvPr>
          <p:cNvSpPr>
            <a:spLocks noGrp="1"/>
          </p:cNvSpPr>
          <p:nvPr>
            <p:ph idx="1"/>
          </p:nvPr>
        </p:nvSpPr>
        <p:spPr/>
        <p:txBody>
          <a:bodyPr>
            <a:normAutofit lnSpcReduction="10000"/>
          </a:bodyPr>
          <a:lstStyle/>
          <a:p>
            <a:pPr lvl="1"/>
            <a:r>
              <a:rPr lang="en-US" sz="2400" b="1" dirty="0"/>
              <a:t>I do not care if you pay attention, but do not disturb or distract your classmates. </a:t>
            </a:r>
            <a:r>
              <a:rPr lang="en-US" sz="2400" dirty="0"/>
              <a:t>If you want to text, play games, or watch videos, please do it elsewhere. Even if you are quiet, the person behind you might find your screen a distraction.</a:t>
            </a:r>
          </a:p>
          <a:p>
            <a:pPr lvl="1"/>
            <a:r>
              <a:rPr lang="en-US" sz="2400" b="1" dirty="0"/>
              <a:t>If you arrive late, leave early, or need to step out, that’s fine. </a:t>
            </a:r>
            <a:r>
              <a:rPr lang="en-US" sz="2400" dirty="0"/>
              <a:t>Just do not disturb your classmates or me.</a:t>
            </a:r>
          </a:p>
          <a:p>
            <a:pPr lvl="1"/>
            <a:r>
              <a:rPr lang="en-US" sz="2400" b="1" dirty="0"/>
              <a:t>I do not take attendance. If you cannot attend, you do not need to tell me. </a:t>
            </a:r>
            <a:r>
              <a:rPr lang="en-US" sz="2400" dirty="0"/>
              <a:t>It is your responsibility to understand the material I cover when you are not present. Please do not email me asking for a review of what happened.</a:t>
            </a:r>
          </a:p>
          <a:p>
            <a:pPr lvl="1"/>
            <a:r>
              <a:rPr lang="en-US" sz="2400" b="1" dirty="0"/>
              <a:t>Ask questions.</a:t>
            </a:r>
          </a:p>
          <a:p>
            <a:pPr lvl="1"/>
            <a:r>
              <a:rPr lang="en-US" sz="2400" b="1" dirty="0"/>
              <a:t>Correct me if I make a mistake. </a:t>
            </a:r>
            <a:r>
              <a:rPr lang="en-US" sz="2400" dirty="0"/>
              <a:t>I am not perfect and I do not know everything.</a:t>
            </a:r>
          </a:p>
        </p:txBody>
      </p:sp>
    </p:spTree>
    <p:extLst>
      <p:ext uri="{BB962C8B-B14F-4D97-AF65-F5344CB8AC3E}">
        <p14:creationId xmlns:p14="http://schemas.microsoft.com/office/powerpoint/2010/main" val="316121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023EE-9A57-7151-362C-ED3753AB0CEA}"/>
              </a:ext>
            </a:extLst>
          </p:cNvPr>
          <p:cNvSpPr>
            <a:spLocks noGrp="1"/>
          </p:cNvSpPr>
          <p:nvPr>
            <p:ph type="title"/>
          </p:nvPr>
        </p:nvSpPr>
        <p:spPr/>
        <p:txBody>
          <a:bodyPr/>
          <a:lstStyle/>
          <a:p>
            <a:r>
              <a:rPr lang="en-US" dirty="0"/>
              <a:t>I Want You to Graduate With…</a:t>
            </a:r>
          </a:p>
        </p:txBody>
      </p:sp>
      <p:sp>
        <p:nvSpPr>
          <p:cNvPr id="3" name="Content Placeholder 2">
            <a:extLst>
              <a:ext uri="{FF2B5EF4-FFF2-40B4-BE49-F238E27FC236}">
                <a16:creationId xmlns:a16="http://schemas.microsoft.com/office/drawing/2014/main" id="{533CDB9F-A6EA-65F8-9C71-299348D5FC8E}"/>
              </a:ext>
            </a:extLst>
          </p:cNvPr>
          <p:cNvSpPr>
            <a:spLocks noGrp="1"/>
          </p:cNvSpPr>
          <p:nvPr>
            <p:ph idx="1"/>
          </p:nvPr>
        </p:nvSpPr>
        <p:spPr/>
        <p:txBody>
          <a:bodyPr>
            <a:noAutofit/>
          </a:bodyPr>
          <a:lstStyle/>
          <a:p>
            <a:r>
              <a:rPr lang="en-US" sz="1800" dirty="0"/>
              <a:t>- outstanding problem-solving and research skills. This is the most important skill you must develop to be a successful engineer. </a:t>
            </a:r>
          </a:p>
          <a:p>
            <a:r>
              <a:rPr lang="en-US" sz="1800" dirty="0"/>
              <a:t>- the discipline to grind through tough problems and manage your anxiety. Sometimes you have to sit at a desk all night just grinding on a problem. This still happens to me, even with many years of experience. This can be a very solitary, isolating, mentally taxing field.</a:t>
            </a:r>
          </a:p>
          <a:p>
            <a:r>
              <a:rPr lang="en-US" sz="1800" dirty="0"/>
              <a:t>- the understanding that you will never master this discipline, but you must always pursue mastery by learning new skills, mastering (and re-mastering) old skills, and avoiding getting too complacent/comfortable with your current abilities. This gets exhausting.</a:t>
            </a:r>
          </a:p>
          <a:p>
            <a:r>
              <a:rPr lang="en-US" sz="1800" dirty="0"/>
              <a:t>- the humility that you do not know everything, and will never know everything. This work will humble you over and over. Learn that there are very few ”</a:t>
            </a:r>
            <a:r>
              <a:rPr lang="en-US" sz="1800" i="1" dirty="0"/>
              <a:t>never do this”</a:t>
            </a:r>
            <a:r>
              <a:rPr lang="en-US" sz="1800" dirty="0"/>
              <a:t> or ”</a:t>
            </a:r>
            <a:r>
              <a:rPr lang="en-US" sz="1800" i="1" dirty="0"/>
              <a:t>always do this” </a:t>
            </a:r>
            <a:r>
              <a:rPr lang="en-US" sz="1800" dirty="0"/>
              <a:t>situations in real life.</a:t>
            </a:r>
          </a:p>
          <a:p>
            <a:r>
              <a:rPr lang="en-US" sz="1800" dirty="0"/>
              <a:t>- the ability to make a mistake, take accountability for the mistake, and learn from your mistakes. The last bit is the most important. As best you can, avoid making the same mistake twice. And as much as you can, learn from other peoples’ mistakes. Often, there are many paths to success, but never forget that there are infinite paths to failure.</a:t>
            </a:r>
          </a:p>
        </p:txBody>
      </p:sp>
    </p:spTree>
    <p:extLst>
      <p:ext uri="{BB962C8B-B14F-4D97-AF65-F5344CB8AC3E}">
        <p14:creationId xmlns:p14="http://schemas.microsoft.com/office/powerpoint/2010/main" val="15442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958C8-7E2C-25DE-30E9-6B49462DC4AE}"/>
              </a:ext>
            </a:extLst>
          </p:cNvPr>
          <p:cNvSpPr>
            <a:spLocks noGrp="1"/>
          </p:cNvSpPr>
          <p:nvPr>
            <p:ph type="title"/>
          </p:nvPr>
        </p:nvSpPr>
        <p:spPr/>
        <p:txBody>
          <a:bodyPr/>
          <a:lstStyle/>
          <a:p>
            <a:r>
              <a:rPr lang="en-US" dirty="0"/>
              <a:t>Software Testing and Quality Assurance</a:t>
            </a:r>
          </a:p>
        </p:txBody>
      </p:sp>
      <p:sp>
        <p:nvSpPr>
          <p:cNvPr id="3" name="Content Placeholder 2">
            <a:extLst>
              <a:ext uri="{FF2B5EF4-FFF2-40B4-BE49-F238E27FC236}">
                <a16:creationId xmlns:a16="http://schemas.microsoft.com/office/drawing/2014/main" id="{89820121-9E06-96EA-769F-77BB10801AEC}"/>
              </a:ext>
            </a:extLst>
          </p:cNvPr>
          <p:cNvSpPr>
            <a:spLocks noGrp="1"/>
          </p:cNvSpPr>
          <p:nvPr>
            <p:ph idx="1"/>
          </p:nvPr>
        </p:nvSpPr>
        <p:spPr>
          <a:xfrm>
            <a:off x="1097280" y="1845734"/>
            <a:ext cx="5739455" cy="4023360"/>
          </a:xfrm>
        </p:spPr>
        <p:txBody>
          <a:bodyPr>
            <a:normAutofit fontScale="92500" lnSpcReduction="10000"/>
          </a:bodyPr>
          <a:lstStyle/>
          <a:p>
            <a:r>
              <a:rPr lang="en-US" sz="2400" dirty="0"/>
              <a:t>SWE 3643</a:t>
            </a:r>
          </a:p>
          <a:p>
            <a:r>
              <a:rPr lang="en-US" sz="2400" dirty="0"/>
              <a:t>M-W 6:30 to 7:15</a:t>
            </a:r>
          </a:p>
          <a:p>
            <a:r>
              <a:rPr lang="en-US" sz="2400" dirty="0"/>
              <a:t>Face to Face</a:t>
            </a:r>
          </a:p>
          <a:p>
            <a:endParaRPr lang="en-US" sz="3200" dirty="0"/>
          </a:p>
          <a:p>
            <a:endParaRPr lang="en-US" sz="3200" dirty="0"/>
          </a:p>
          <a:p>
            <a:r>
              <a:rPr lang="en-US" sz="3200" b="1" dirty="0"/>
              <a:t>Jeff Adkisson</a:t>
            </a:r>
          </a:p>
          <a:p>
            <a:r>
              <a:rPr lang="en-US" sz="2400" dirty="0">
                <a:hlinkClick r:id="rId2"/>
              </a:rPr>
              <a:t>JAdkiss1@Kennesaw.edu</a:t>
            </a:r>
            <a:endParaRPr lang="en-US" sz="2400" dirty="0"/>
          </a:p>
          <a:p>
            <a:r>
              <a:rPr lang="en-US" sz="2400" dirty="0"/>
              <a:t>https://</a:t>
            </a:r>
            <a:r>
              <a:rPr lang="en-US" sz="2400" dirty="0" err="1"/>
              <a:t>github.com</a:t>
            </a:r>
            <a:r>
              <a:rPr lang="en-US" sz="2400" dirty="0"/>
              <a:t>/jeff-</a:t>
            </a:r>
            <a:r>
              <a:rPr lang="en-US" sz="2400" dirty="0" err="1"/>
              <a:t>adkisson</a:t>
            </a:r>
            <a:endParaRPr lang="en-US" sz="2400" dirty="0"/>
          </a:p>
        </p:txBody>
      </p:sp>
    </p:spTree>
    <p:extLst>
      <p:ext uri="{BB962C8B-B14F-4D97-AF65-F5344CB8AC3E}">
        <p14:creationId xmlns:p14="http://schemas.microsoft.com/office/powerpoint/2010/main" val="3142471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44888-F423-462A-7262-313A77D259B9}"/>
              </a:ext>
            </a:extLst>
          </p:cNvPr>
          <p:cNvSpPr>
            <a:spLocks noGrp="1"/>
          </p:cNvSpPr>
          <p:nvPr>
            <p:ph type="title"/>
          </p:nvPr>
        </p:nvSpPr>
        <p:spPr/>
        <p:txBody>
          <a:bodyPr/>
          <a:lstStyle/>
          <a:p>
            <a:r>
              <a:rPr lang="en-US" dirty="0"/>
              <a:t>Welcome!</a:t>
            </a:r>
          </a:p>
        </p:txBody>
      </p:sp>
      <p:sp>
        <p:nvSpPr>
          <p:cNvPr id="3" name="Content Placeholder 2">
            <a:extLst>
              <a:ext uri="{FF2B5EF4-FFF2-40B4-BE49-F238E27FC236}">
                <a16:creationId xmlns:a16="http://schemas.microsoft.com/office/drawing/2014/main" id="{16E76E15-5CA6-F5C8-6DB7-BDA4AB264B29}"/>
              </a:ext>
            </a:extLst>
          </p:cNvPr>
          <p:cNvSpPr>
            <a:spLocks noGrp="1"/>
          </p:cNvSpPr>
          <p:nvPr>
            <p:ph idx="1"/>
          </p:nvPr>
        </p:nvSpPr>
        <p:spPr/>
        <p:txBody>
          <a:bodyPr>
            <a:normAutofit lnSpcReduction="10000"/>
          </a:bodyPr>
          <a:lstStyle/>
          <a:p>
            <a:r>
              <a:rPr lang="en-US" sz="2800" dirty="0"/>
              <a:t>I am glad you are here.</a:t>
            </a:r>
          </a:p>
          <a:p>
            <a:r>
              <a:rPr lang="en-US" sz="2800" dirty="0"/>
              <a:t>I like to get to know everyone’s name, so anytime we talk or you ask a question, expect me to ask your name if I don’t know (or remember) it.</a:t>
            </a:r>
          </a:p>
          <a:p>
            <a:r>
              <a:rPr lang="en-US" sz="2800" dirty="0"/>
              <a:t>I am not great with remembering names, so expect me to take a while. It’s me – not you.</a:t>
            </a:r>
          </a:p>
          <a:p>
            <a:r>
              <a:rPr lang="en-US" sz="2800" dirty="0"/>
              <a:t>Hopefully, you will learn a little bit about testing and quality assurance. This is a large, complex topic and we will only scratch the surface of it.</a:t>
            </a:r>
          </a:p>
          <a:p>
            <a:pPr marL="0" indent="0">
              <a:buNone/>
            </a:pPr>
            <a:endParaRPr lang="en-US" dirty="0"/>
          </a:p>
        </p:txBody>
      </p:sp>
    </p:spTree>
    <p:extLst>
      <p:ext uri="{BB962C8B-B14F-4D97-AF65-F5344CB8AC3E}">
        <p14:creationId xmlns:p14="http://schemas.microsoft.com/office/powerpoint/2010/main" val="3241284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16F79-BF90-49BE-A324-68DC62F32C52}"/>
              </a:ext>
            </a:extLst>
          </p:cNvPr>
          <p:cNvSpPr>
            <a:spLocks noGrp="1"/>
          </p:cNvSpPr>
          <p:nvPr>
            <p:ph type="title"/>
          </p:nvPr>
        </p:nvSpPr>
        <p:spPr>
          <a:xfrm>
            <a:off x="1097280" y="286603"/>
            <a:ext cx="10058400" cy="1450757"/>
          </a:xfrm>
        </p:spPr>
        <p:txBody>
          <a:bodyPr/>
          <a:lstStyle/>
          <a:p>
            <a:r>
              <a:rPr lang="en-US" dirty="0"/>
              <a:t>About Me</a:t>
            </a:r>
          </a:p>
        </p:txBody>
      </p:sp>
      <p:sp>
        <p:nvSpPr>
          <p:cNvPr id="4" name="Content Placeholder 2">
            <a:extLst>
              <a:ext uri="{FF2B5EF4-FFF2-40B4-BE49-F238E27FC236}">
                <a16:creationId xmlns:a16="http://schemas.microsoft.com/office/drawing/2014/main" id="{AB2CDCBD-AF4C-4EDC-BC3A-15671B3BB8BF}"/>
              </a:ext>
            </a:extLst>
          </p:cNvPr>
          <p:cNvSpPr>
            <a:spLocks noGrp="1"/>
          </p:cNvSpPr>
          <p:nvPr>
            <p:ph idx="1"/>
          </p:nvPr>
        </p:nvSpPr>
        <p:spPr>
          <a:xfrm>
            <a:off x="855518" y="1837074"/>
            <a:ext cx="6243889" cy="4855826"/>
          </a:xfrm>
        </p:spPr>
        <p:txBody>
          <a:bodyPr>
            <a:normAutofit/>
          </a:bodyPr>
          <a:lstStyle/>
          <a:p>
            <a:pPr lvl="1">
              <a:buFont typeface="Wingdings" panose="05000000000000000000" pitchFamily="2" charset="2"/>
              <a:buChar char="§"/>
            </a:pPr>
            <a:r>
              <a:rPr lang="en-US" sz="2400" dirty="0"/>
              <a:t>Started programming at 12</a:t>
            </a:r>
            <a:br>
              <a:rPr lang="en-US" sz="2400" dirty="0"/>
            </a:br>
            <a:r>
              <a:rPr lang="en-US" sz="1600" i="1" dirty="0"/>
              <a:t>First computer Timex Sinclair 1000, 16k of RAM, Z80 processor</a:t>
            </a:r>
          </a:p>
          <a:p>
            <a:pPr lvl="1">
              <a:buFont typeface="Wingdings" panose="05000000000000000000" pitchFamily="2" charset="2"/>
              <a:buChar char="§"/>
            </a:pPr>
            <a:r>
              <a:rPr lang="en-US" sz="2400" dirty="0"/>
              <a:t>Started ACS program 1988 </a:t>
            </a:r>
            <a:br>
              <a:rPr lang="en-US" sz="2400" dirty="0"/>
            </a:br>
            <a:r>
              <a:rPr lang="en-US" sz="2400" dirty="0"/>
              <a:t>when this school was named </a:t>
            </a:r>
            <a:r>
              <a:rPr lang="en-US" sz="2400" b="1" dirty="0"/>
              <a:t>Southern Tech</a:t>
            </a:r>
          </a:p>
          <a:p>
            <a:pPr lvl="1">
              <a:buFont typeface="Wingdings" panose="05000000000000000000" pitchFamily="2" charset="2"/>
              <a:buChar char="§"/>
            </a:pPr>
            <a:r>
              <a:rPr lang="en-US" sz="2400" dirty="0"/>
              <a:t>Worked in software field since 1994</a:t>
            </a:r>
          </a:p>
          <a:p>
            <a:pPr lvl="1">
              <a:buFont typeface="Wingdings" panose="05000000000000000000" pitchFamily="2" charset="2"/>
              <a:buChar char="§"/>
            </a:pPr>
            <a:r>
              <a:rPr lang="en-US" sz="2400" dirty="0"/>
              <a:t>Started CS Master’s in 2013 when </a:t>
            </a:r>
            <a:r>
              <a:rPr lang="en-US" sz="2400" b="1" dirty="0"/>
              <a:t>SPSU</a:t>
            </a:r>
          </a:p>
          <a:p>
            <a:pPr lvl="1">
              <a:buFont typeface="Wingdings" panose="05000000000000000000" pitchFamily="2" charset="2"/>
              <a:buChar char="§"/>
            </a:pPr>
            <a:r>
              <a:rPr lang="en-US" sz="2400" dirty="0"/>
              <a:t>Graduated 2017 from </a:t>
            </a:r>
            <a:r>
              <a:rPr lang="en-US" sz="2400" b="1" dirty="0"/>
              <a:t>KSU</a:t>
            </a:r>
            <a:endParaRPr lang="en-US" sz="2400" dirty="0"/>
          </a:p>
          <a:p>
            <a:pPr lvl="1">
              <a:buFont typeface="Wingdings" panose="05000000000000000000" pitchFamily="2" charset="2"/>
              <a:buChar char="§"/>
            </a:pPr>
            <a:r>
              <a:rPr lang="en-US" sz="2400" dirty="0"/>
              <a:t>Part-time KSU instructor since 2017</a:t>
            </a:r>
          </a:p>
        </p:txBody>
      </p:sp>
      <p:pic>
        <p:nvPicPr>
          <p:cNvPr id="1026" name="Picture 2" descr="Image result for timex sinclair 1000">
            <a:extLst>
              <a:ext uri="{FF2B5EF4-FFF2-40B4-BE49-F238E27FC236}">
                <a16:creationId xmlns:a16="http://schemas.microsoft.com/office/drawing/2014/main" id="{6B0C81E5-C77F-4F1B-AE4D-416FBC5BF5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62422" y="1843466"/>
            <a:ext cx="4572000" cy="39147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40422FE-278F-4D95-B408-0FA5F7F1C617}"/>
              </a:ext>
            </a:extLst>
          </p:cNvPr>
          <p:cNvPicPr>
            <a:picLocks noChangeAspect="1" noChangeArrowheads="1"/>
          </p:cNvPicPr>
          <p:nvPr/>
        </p:nvPicPr>
        <p:blipFill>
          <a:blip r:embed="rId4"/>
          <a:stretch>
            <a:fillRect/>
          </a:stretch>
        </p:blipFill>
        <p:spPr bwMode="auto">
          <a:xfrm>
            <a:off x="6722214" y="2190796"/>
            <a:ext cx="5189402" cy="360260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AC9F104F-7FAD-435A-A1CA-F6305FFB1476}"/>
              </a:ext>
            </a:extLst>
          </p:cNvPr>
          <p:cNvPicPr>
            <a:picLocks noChangeAspect="1" noChangeArrowheads="1"/>
          </p:cNvPicPr>
          <p:nvPr/>
        </p:nvPicPr>
        <p:blipFill>
          <a:blip r:embed="rId5"/>
          <a:stretch>
            <a:fillRect/>
          </a:stretch>
        </p:blipFill>
        <p:spPr bwMode="auto">
          <a:xfrm>
            <a:off x="7490883" y="1998858"/>
            <a:ext cx="3452420" cy="413424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C8020F4-1055-4E82-A7E3-F005C706AE29}"/>
              </a:ext>
            </a:extLst>
          </p:cNvPr>
          <p:cNvPicPr>
            <a:picLocks noChangeAspect="1" noChangeArrowheads="1"/>
          </p:cNvPicPr>
          <p:nvPr/>
        </p:nvPicPr>
        <p:blipFill>
          <a:blip r:embed="rId6"/>
          <a:stretch>
            <a:fillRect/>
          </a:stretch>
        </p:blipFill>
        <p:spPr bwMode="auto">
          <a:xfrm>
            <a:off x="6749958" y="2349637"/>
            <a:ext cx="5189402" cy="3284926"/>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1405FE40-A8EB-4A31-A88B-24ACE2A6F165}"/>
              </a:ext>
            </a:extLst>
          </p:cNvPr>
          <p:cNvPicPr>
            <a:picLocks noChangeAspect="1" noChangeArrowheads="1"/>
          </p:cNvPicPr>
          <p:nvPr/>
        </p:nvPicPr>
        <p:blipFill>
          <a:blip r:embed="rId7"/>
          <a:stretch>
            <a:fillRect/>
          </a:stretch>
        </p:blipFill>
        <p:spPr bwMode="auto">
          <a:xfrm>
            <a:off x="6722214" y="2372485"/>
            <a:ext cx="5235387" cy="326207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C03FFD5-A0F4-41BA-844E-9B0279CBA13A}"/>
              </a:ext>
            </a:extLst>
          </p:cNvPr>
          <p:cNvPicPr>
            <a:picLocks noChangeAspect="1"/>
          </p:cNvPicPr>
          <p:nvPr/>
        </p:nvPicPr>
        <p:blipFill>
          <a:blip r:embed="rId8"/>
          <a:stretch>
            <a:fillRect/>
          </a:stretch>
        </p:blipFill>
        <p:spPr>
          <a:xfrm rot="5400000">
            <a:off x="5766589" y="-256909"/>
            <a:ext cx="6881645" cy="4216008"/>
          </a:xfrm>
          <a:prstGeom prst="rect">
            <a:avLst/>
          </a:prstGeom>
        </p:spPr>
      </p:pic>
    </p:spTree>
    <p:extLst>
      <p:ext uri="{BB962C8B-B14F-4D97-AF65-F5344CB8AC3E}">
        <p14:creationId xmlns:p14="http://schemas.microsoft.com/office/powerpoint/2010/main" val="445886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xit" presetSubtype="0" fill="hold" nodeType="clickEffect">
                                  <p:stCondLst>
                                    <p:cond delay="0"/>
                                  </p:stCondLst>
                                  <p:childTnLst>
                                    <p:animEffect transition="out" filter="fade">
                                      <p:cBhvr>
                                        <p:cTn id="12" dur="500"/>
                                        <p:tgtEl>
                                          <p:spTgt spid="1026"/>
                                        </p:tgtEl>
                                      </p:cBhvr>
                                    </p:animEffect>
                                    <p:set>
                                      <p:cBhvr>
                                        <p:cTn id="13" dur="1" fill="hold">
                                          <p:stCondLst>
                                            <p:cond delay="499"/>
                                          </p:stCondLst>
                                        </p:cTn>
                                        <p:tgtEl>
                                          <p:spTgt spid="1026"/>
                                        </p:tgtEl>
                                        <p:attrNameLst>
                                          <p:attrName>style.visibility</p:attrName>
                                        </p:attrNameLst>
                                      </p:cBhvr>
                                      <p:to>
                                        <p:strVal val="hidden"/>
                                      </p:to>
                                    </p:set>
                                  </p:childTnLst>
                                </p:cTn>
                              </p:par>
                              <p:par>
                                <p:cTn id="14" presetID="2" presetClass="entr" presetSubtype="4" fill="hold" grpId="0" nodeType="withEffect">
                                  <p:stCondLst>
                                    <p:cond delay="0"/>
                                  </p:stCondLst>
                                  <p:childTnLst>
                                    <p:set>
                                      <p:cBhvr>
                                        <p:cTn id="15" dur="1" fill="hold">
                                          <p:stCondLst>
                                            <p:cond delay="0"/>
                                          </p:stCondLst>
                                        </p:cTn>
                                        <p:tgtEl>
                                          <p:spTgt spid="4">
                                            <p:txEl>
                                              <p:pRg st="1" end="1"/>
                                            </p:txEl>
                                          </p:spTgt>
                                        </p:tgtEl>
                                        <p:attrNameLst>
                                          <p:attrName>style.visibility</p:attrName>
                                        </p:attrNameLst>
                                      </p:cBhvr>
                                      <p:to>
                                        <p:strVal val="visible"/>
                                      </p:to>
                                    </p:set>
                                    <p:anim calcmode="lin" valueType="num">
                                      <p:cBhvr additive="base">
                                        <p:cTn id="16"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4">
                                            <p:txEl>
                                              <p:pRg st="1" end="1"/>
                                            </p:txEl>
                                          </p:spTgt>
                                        </p:tgtEl>
                                        <p:attrNameLst>
                                          <p:attrName>ppt_y</p:attrName>
                                        </p:attrNameLst>
                                      </p:cBhvr>
                                      <p:tavLst>
                                        <p:tav tm="0">
                                          <p:val>
                                            <p:strVal val="1+#ppt_h/2"/>
                                          </p:val>
                                        </p:tav>
                                        <p:tav tm="100000">
                                          <p:val>
                                            <p:strVal val="#ppt_y"/>
                                          </p:val>
                                        </p:tav>
                                      </p:tavLst>
                                    </p:anim>
                                  </p:childTnLst>
                                </p:cTn>
                              </p:par>
                              <p:par>
                                <p:cTn id="18" presetID="53" presetClass="entr" presetSubtype="16" fill="hold" nodeType="withEffect">
                                  <p:stCondLst>
                                    <p:cond delay="0"/>
                                  </p:stCondLst>
                                  <p:childTnLst>
                                    <p:set>
                                      <p:cBhvr>
                                        <p:cTn id="19" dur="1" fill="hold">
                                          <p:stCondLst>
                                            <p:cond delay="0"/>
                                          </p:stCondLst>
                                        </p:cTn>
                                        <p:tgtEl>
                                          <p:spTgt spid="1028"/>
                                        </p:tgtEl>
                                        <p:attrNameLst>
                                          <p:attrName>style.visibility</p:attrName>
                                        </p:attrNameLst>
                                      </p:cBhvr>
                                      <p:to>
                                        <p:strVal val="visible"/>
                                      </p:to>
                                    </p:set>
                                    <p:anim calcmode="lin" valueType="num">
                                      <p:cBhvr>
                                        <p:cTn id="20" dur="500" fill="hold"/>
                                        <p:tgtEl>
                                          <p:spTgt spid="1028"/>
                                        </p:tgtEl>
                                        <p:attrNameLst>
                                          <p:attrName>ppt_w</p:attrName>
                                        </p:attrNameLst>
                                      </p:cBhvr>
                                      <p:tavLst>
                                        <p:tav tm="0">
                                          <p:val>
                                            <p:fltVal val="0"/>
                                          </p:val>
                                        </p:tav>
                                        <p:tav tm="100000">
                                          <p:val>
                                            <p:strVal val="#ppt_w"/>
                                          </p:val>
                                        </p:tav>
                                      </p:tavLst>
                                    </p:anim>
                                    <p:anim calcmode="lin" valueType="num">
                                      <p:cBhvr>
                                        <p:cTn id="21" dur="500" fill="hold"/>
                                        <p:tgtEl>
                                          <p:spTgt spid="1028"/>
                                        </p:tgtEl>
                                        <p:attrNameLst>
                                          <p:attrName>ppt_h</p:attrName>
                                        </p:attrNameLst>
                                      </p:cBhvr>
                                      <p:tavLst>
                                        <p:tav tm="0">
                                          <p:val>
                                            <p:fltVal val="0"/>
                                          </p:val>
                                        </p:tav>
                                        <p:tav tm="100000">
                                          <p:val>
                                            <p:strVal val="#ppt_h"/>
                                          </p:val>
                                        </p:tav>
                                      </p:tavLst>
                                    </p:anim>
                                    <p:animEffect transition="in" filter="fade">
                                      <p:cBhvr>
                                        <p:cTn id="22" dur="500"/>
                                        <p:tgtEl>
                                          <p:spTgt spid="102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1028"/>
                                        </p:tgtEl>
                                      </p:cBhvr>
                                    </p:animEffect>
                                    <p:set>
                                      <p:cBhvr>
                                        <p:cTn id="27" dur="1" fill="hold">
                                          <p:stCondLst>
                                            <p:cond delay="499"/>
                                          </p:stCondLst>
                                        </p:cTn>
                                        <p:tgtEl>
                                          <p:spTgt spid="1028"/>
                                        </p:tgtEl>
                                        <p:attrNameLst>
                                          <p:attrName>style.visibility</p:attrName>
                                        </p:attrNameLst>
                                      </p:cBhvr>
                                      <p:to>
                                        <p:strVal val="hidden"/>
                                      </p:to>
                                    </p:set>
                                  </p:childTnLst>
                                </p:cTn>
                              </p:par>
                              <p:par>
                                <p:cTn id="28" presetID="2" presetClass="entr" presetSubtype="4" fill="hold" grpId="0" nodeType="withEffect">
                                  <p:stCondLst>
                                    <p:cond delay="0"/>
                                  </p:stCondLst>
                                  <p:childTnLst>
                                    <p:set>
                                      <p:cBhvr>
                                        <p:cTn id="29" dur="1" fill="hold">
                                          <p:stCondLst>
                                            <p:cond delay="0"/>
                                          </p:stCondLst>
                                        </p:cTn>
                                        <p:tgtEl>
                                          <p:spTgt spid="4">
                                            <p:txEl>
                                              <p:pRg st="2" end="2"/>
                                            </p:txEl>
                                          </p:spTgt>
                                        </p:tgtEl>
                                        <p:attrNameLst>
                                          <p:attrName>style.visibility</p:attrName>
                                        </p:attrNameLst>
                                      </p:cBhvr>
                                      <p:to>
                                        <p:strVal val="visible"/>
                                      </p:to>
                                    </p:set>
                                    <p:anim calcmode="lin" valueType="num">
                                      <p:cBhvr additive="base">
                                        <p:cTn id="30"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4">
                                            <p:txEl>
                                              <p:pRg st="2" end="2"/>
                                            </p:txEl>
                                          </p:spTgt>
                                        </p:tgtEl>
                                        <p:attrNameLst>
                                          <p:attrName>ppt_y</p:attrName>
                                        </p:attrNameLst>
                                      </p:cBhvr>
                                      <p:tavLst>
                                        <p:tav tm="0">
                                          <p:val>
                                            <p:strVal val="1+#ppt_h/2"/>
                                          </p:val>
                                        </p:tav>
                                        <p:tav tm="100000">
                                          <p:val>
                                            <p:strVal val="#ppt_y"/>
                                          </p:val>
                                        </p:tav>
                                      </p:tavLst>
                                    </p:anim>
                                  </p:childTnLst>
                                </p:cTn>
                              </p:par>
                              <p:par>
                                <p:cTn id="32" presetID="53" presetClass="entr" presetSubtype="16" fill="hold" nodeType="withEffect">
                                  <p:stCondLst>
                                    <p:cond delay="0"/>
                                  </p:stCondLst>
                                  <p:childTnLst>
                                    <p:set>
                                      <p:cBhvr>
                                        <p:cTn id="33" dur="1" fill="hold">
                                          <p:stCondLst>
                                            <p:cond delay="0"/>
                                          </p:stCondLst>
                                        </p:cTn>
                                        <p:tgtEl>
                                          <p:spTgt spid="1032"/>
                                        </p:tgtEl>
                                        <p:attrNameLst>
                                          <p:attrName>style.visibility</p:attrName>
                                        </p:attrNameLst>
                                      </p:cBhvr>
                                      <p:to>
                                        <p:strVal val="visible"/>
                                      </p:to>
                                    </p:set>
                                    <p:anim calcmode="lin" valueType="num">
                                      <p:cBhvr>
                                        <p:cTn id="34" dur="500" fill="hold"/>
                                        <p:tgtEl>
                                          <p:spTgt spid="1032"/>
                                        </p:tgtEl>
                                        <p:attrNameLst>
                                          <p:attrName>ppt_w</p:attrName>
                                        </p:attrNameLst>
                                      </p:cBhvr>
                                      <p:tavLst>
                                        <p:tav tm="0">
                                          <p:val>
                                            <p:fltVal val="0"/>
                                          </p:val>
                                        </p:tav>
                                        <p:tav tm="100000">
                                          <p:val>
                                            <p:strVal val="#ppt_w"/>
                                          </p:val>
                                        </p:tav>
                                      </p:tavLst>
                                    </p:anim>
                                    <p:anim calcmode="lin" valueType="num">
                                      <p:cBhvr>
                                        <p:cTn id="35" dur="500" fill="hold"/>
                                        <p:tgtEl>
                                          <p:spTgt spid="1032"/>
                                        </p:tgtEl>
                                        <p:attrNameLst>
                                          <p:attrName>ppt_h</p:attrName>
                                        </p:attrNameLst>
                                      </p:cBhvr>
                                      <p:tavLst>
                                        <p:tav tm="0">
                                          <p:val>
                                            <p:fltVal val="0"/>
                                          </p:val>
                                        </p:tav>
                                        <p:tav tm="100000">
                                          <p:val>
                                            <p:strVal val="#ppt_h"/>
                                          </p:val>
                                        </p:tav>
                                      </p:tavLst>
                                    </p:anim>
                                    <p:animEffect transition="in" filter="fade">
                                      <p:cBhvr>
                                        <p:cTn id="36" dur="500"/>
                                        <p:tgtEl>
                                          <p:spTgt spid="1032"/>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4">
                                            <p:txEl>
                                              <p:pRg st="3" end="3"/>
                                            </p:txEl>
                                          </p:spTgt>
                                        </p:tgtEl>
                                        <p:attrNameLst>
                                          <p:attrName>style.visibility</p:attrName>
                                        </p:attrNameLst>
                                      </p:cBhvr>
                                      <p:to>
                                        <p:strVal val="visible"/>
                                      </p:to>
                                    </p:set>
                                    <p:anim calcmode="lin" valueType="num">
                                      <p:cBhvr additive="base">
                                        <p:cTn id="41"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4">
                                            <p:txEl>
                                              <p:pRg st="3" end="3"/>
                                            </p:txEl>
                                          </p:spTgt>
                                        </p:tgtEl>
                                        <p:attrNameLst>
                                          <p:attrName>ppt_y</p:attrName>
                                        </p:attrNameLst>
                                      </p:cBhvr>
                                      <p:tavLst>
                                        <p:tav tm="0">
                                          <p:val>
                                            <p:strVal val="1+#ppt_h/2"/>
                                          </p:val>
                                        </p:tav>
                                        <p:tav tm="100000">
                                          <p:val>
                                            <p:strVal val="#ppt_y"/>
                                          </p:val>
                                        </p:tav>
                                      </p:tavLst>
                                    </p:anim>
                                  </p:childTnLst>
                                </p:cTn>
                              </p:par>
                              <p:par>
                                <p:cTn id="43" presetID="10" presetClass="exit" presetSubtype="0" fill="hold" nodeType="withEffect">
                                  <p:stCondLst>
                                    <p:cond delay="0"/>
                                  </p:stCondLst>
                                  <p:childTnLst>
                                    <p:animEffect transition="out" filter="fade">
                                      <p:cBhvr>
                                        <p:cTn id="44" dur="500"/>
                                        <p:tgtEl>
                                          <p:spTgt spid="1032"/>
                                        </p:tgtEl>
                                      </p:cBhvr>
                                    </p:animEffect>
                                    <p:set>
                                      <p:cBhvr>
                                        <p:cTn id="45" dur="1" fill="hold">
                                          <p:stCondLst>
                                            <p:cond delay="499"/>
                                          </p:stCondLst>
                                        </p:cTn>
                                        <p:tgtEl>
                                          <p:spTgt spid="1032"/>
                                        </p:tgtEl>
                                        <p:attrNameLst>
                                          <p:attrName>style.visibility</p:attrName>
                                        </p:attrNameLst>
                                      </p:cBhvr>
                                      <p:to>
                                        <p:strVal val="hidden"/>
                                      </p:to>
                                    </p:set>
                                  </p:childTnLst>
                                </p:cTn>
                              </p:par>
                              <p:par>
                                <p:cTn id="46" presetID="53" presetClass="entr" presetSubtype="16" fill="hold" nodeType="withEffect">
                                  <p:stCondLst>
                                    <p:cond delay="0"/>
                                  </p:stCondLst>
                                  <p:childTnLst>
                                    <p:set>
                                      <p:cBhvr>
                                        <p:cTn id="47" dur="1" fill="hold">
                                          <p:stCondLst>
                                            <p:cond delay="0"/>
                                          </p:stCondLst>
                                        </p:cTn>
                                        <p:tgtEl>
                                          <p:spTgt spid="1034"/>
                                        </p:tgtEl>
                                        <p:attrNameLst>
                                          <p:attrName>style.visibility</p:attrName>
                                        </p:attrNameLst>
                                      </p:cBhvr>
                                      <p:to>
                                        <p:strVal val="visible"/>
                                      </p:to>
                                    </p:set>
                                    <p:anim calcmode="lin" valueType="num">
                                      <p:cBhvr>
                                        <p:cTn id="48" dur="500" fill="hold"/>
                                        <p:tgtEl>
                                          <p:spTgt spid="1034"/>
                                        </p:tgtEl>
                                        <p:attrNameLst>
                                          <p:attrName>ppt_w</p:attrName>
                                        </p:attrNameLst>
                                      </p:cBhvr>
                                      <p:tavLst>
                                        <p:tav tm="0">
                                          <p:val>
                                            <p:fltVal val="0"/>
                                          </p:val>
                                        </p:tav>
                                        <p:tav tm="100000">
                                          <p:val>
                                            <p:strVal val="#ppt_w"/>
                                          </p:val>
                                        </p:tav>
                                      </p:tavLst>
                                    </p:anim>
                                    <p:anim calcmode="lin" valueType="num">
                                      <p:cBhvr>
                                        <p:cTn id="49" dur="500" fill="hold"/>
                                        <p:tgtEl>
                                          <p:spTgt spid="1034"/>
                                        </p:tgtEl>
                                        <p:attrNameLst>
                                          <p:attrName>ppt_h</p:attrName>
                                        </p:attrNameLst>
                                      </p:cBhvr>
                                      <p:tavLst>
                                        <p:tav tm="0">
                                          <p:val>
                                            <p:fltVal val="0"/>
                                          </p:val>
                                        </p:tav>
                                        <p:tav tm="100000">
                                          <p:val>
                                            <p:strVal val="#ppt_h"/>
                                          </p:val>
                                        </p:tav>
                                      </p:tavLst>
                                    </p:anim>
                                    <p:animEffect transition="in" filter="fade">
                                      <p:cBhvr>
                                        <p:cTn id="50" dur="500"/>
                                        <p:tgtEl>
                                          <p:spTgt spid="1034"/>
                                        </p:tgtEl>
                                      </p:cBhvr>
                                    </p:animEffec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4">
                                            <p:txEl>
                                              <p:pRg st="4" end="4"/>
                                            </p:txEl>
                                          </p:spTgt>
                                        </p:tgtEl>
                                        <p:attrNameLst>
                                          <p:attrName>style.visibility</p:attrName>
                                        </p:attrNameLst>
                                      </p:cBhvr>
                                      <p:to>
                                        <p:strVal val="visible"/>
                                      </p:to>
                                    </p:set>
                                    <p:anim calcmode="lin" valueType="num">
                                      <p:cBhvr additive="base">
                                        <p:cTn id="55"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4">
                                            <p:txEl>
                                              <p:pRg st="4" end="4"/>
                                            </p:txEl>
                                          </p:spTgt>
                                        </p:tgtEl>
                                        <p:attrNameLst>
                                          <p:attrName>ppt_y</p:attrName>
                                        </p:attrNameLst>
                                      </p:cBhvr>
                                      <p:tavLst>
                                        <p:tav tm="0">
                                          <p:val>
                                            <p:strVal val="1+#ppt_h/2"/>
                                          </p:val>
                                        </p:tav>
                                        <p:tav tm="100000">
                                          <p:val>
                                            <p:strVal val="#ppt_y"/>
                                          </p:val>
                                        </p:tav>
                                      </p:tavLst>
                                    </p:anim>
                                  </p:childTnLst>
                                </p:cTn>
                              </p:par>
                              <p:par>
                                <p:cTn id="57" presetID="10" presetClass="exit" presetSubtype="0" fill="hold" nodeType="withEffect">
                                  <p:stCondLst>
                                    <p:cond delay="0"/>
                                  </p:stCondLst>
                                  <p:childTnLst>
                                    <p:animEffect transition="out" filter="fade">
                                      <p:cBhvr>
                                        <p:cTn id="58" dur="500"/>
                                        <p:tgtEl>
                                          <p:spTgt spid="1034"/>
                                        </p:tgtEl>
                                      </p:cBhvr>
                                    </p:animEffect>
                                    <p:set>
                                      <p:cBhvr>
                                        <p:cTn id="59" dur="1" fill="hold">
                                          <p:stCondLst>
                                            <p:cond delay="499"/>
                                          </p:stCondLst>
                                        </p:cTn>
                                        <p:tgtEl>
                                          <p:spTgt spid="1034"/>
                                        </p:tgtEl>
                                        <p:attrNameLst>
                                          <p:attrName>style.visibility</p:attrName>
                                        </p:attrNameLst>
                                      </p:cBhvr>
                                      <p:to>
                                        <p:strVal val="hidden"/>
                                      </p:to>
                                    </p:set>
                                  </p:childTnLst>
                                </p:cTn>
                              </p:par>
                              <p:par>
                                <p:cTn id="60" presetID="53" presetClass="entr" presetSubtype="16" fill="hold" nodeType="withEffect">
                                  <p:stCondLst>
                                    <p:cond delay="0"/>
                                  </p:stCondLst>
                                  <p:childTnLst>
                                    <p:set>
                                      <p:cBhvr>
                                        <p:cTn id="61" dur="1" fill="hold">
                                          <p:stCondLst>
                                            <p:cond delay="0"/>
                                          </p:stCondLst>
                                        </p:cTn>
                                        <p:tgtEl>
                                          <p:spTgt spid="1040"/>
                                        </p:tgtEl>
                                        <p:attrNameLst>
                                          <p:attrName>style.visibility</p:attrName>
                                        </p:attrNameLst>
                                      </p:cBhvr>
                                      <p:to>
                                        <p:strVal val="visible"/>
                                      </p:to>
                                    </p:set>
                                    <p:anim calcmode="lin" valueType="num">
                                      <p:cBhvr>
                                        <p:cTn id="62" dur="500" fill="hold"/>
                                        <p:tgtEl>
                                          <p:spTgt spid="1040"/>
                                        </p:tgtEl>
                                        <p:attrNameLst>
                                          <p:attrName>ppt_w</p:attrName>
                                        </p:attrNameLst>
                                      </p:cBhvr>
                                      <p:tavLst>
                                        <p:tav tm="0">
                                          <p:val>
                                            <p:fltVal val="0"/>
                                          </p:val>
                                        </p:tav>
                                        <p:tav tm="100000">
                                          <p:val>
                                            <p:strVal val="#ppt_w"/>
                                          </p:val>
                                        </p:tav>
                                      </p:tavLst>
                                    </p:anim>
                                    <p:anim calcmode="lin" valueType="num">
                                      <p:cBhvr>
                                        <p:cTn id="63" dur="500" fill="hold"/>
                                        <p:tgtEl>
                                          <p:spTgt spid="1040"/>
                                        </p:tgtEl>
                                        <p:attrNameLst>
                                          <p:attrName>ppt_h</p:attrName>
                                        </p:attrNameLst>
                                      </p:cBhvr>
                                      <p:tavLst>
                                        <p:tav tm="0">
                                          <p:val>
                                            <p:fltVal val="0"/>
                                          </p:val>
                                        </p:tav>
                                        <p:tav tm="100000">
                                          <p:val>
                                            <p:strVal val="#ppt_h"/>
                                          </p:val>
                                        </p:tav>
                                      </p:tavLst>
                                    </p:anim>
                                    <p:animEffect transition="in" filter="fade">
                                      <p:cBhvr>
                                        <p:cTn id="64" dur="500"/>
                                        <p:tgtEl>
                                          <p:spTgt spid="1040"/>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xit" presetSubtype="0" fill="hold" nodeType="clickEffect">
                                  <p:stCondLst>
                                    <p:cond delay="0"/>
                                  </p:stCondLst>
                                  <p:childTnLst>
                                    <p:animEffect transition="out" filter="fade">
                                      <p:cBhvr>
                                        <p:cTn id="68" dur="500"/>
                                        <p:tgtEl>
                                          <p:spTgt spid="1040"/>
                                        </p:tgtEl>
                                      </p:cBhvr>
                                    </p:animEffect>
                                    <p:set>
                                      <p:cBhvr>
                                        <p:cTn id="69" dur="1" fill="hold">
                                          <p:stCondLst>
                                            <p:cond delay="499"/>
                                          </p:stCondLst>
                                        </p:cTn>
                                        <p:tgtEl>
                                          <p:spTgt spid="1040"/>
                                        </p:tgtEl>
                                        <p:attrNameLst>
                                          <p:attrName>style.visibility</p:attrName>
                                        </p:attrNameLst>
                                      </p:cBhvr>
                                      <p:to>
                                        <p:strVal val="hidden"/>
                                      </p:to>
                                    </p:set>
                                  </p:childTnLst>
                                </p:cTn>
                              </p:par>
                              <p:par>
                                <p:cTn id="70" presetID="2" presetClass="entr" presetSubtype="1" fill="hold" nodeType="withEffect">
                                  <p:stCondLst>
                                    <p:cond delay="0"/>
                                  </p:stCondLst>
                                  <p:childTnLst>
                                    <p:set>
                                      <p:cBhvr>
                                        <p:cTn id="71" dur="1" fill="hold">
                                          <p:stCondLst>
                                            <p:cond delay="0"/>
                                          </p:stCondLst>
                                        </p:cTn>
                                        <p:tgtEl>
                                          <p:spTgt spid="3"/>
                                        </p:tgtEl>
                                        <p:attrNameLst>
                                          <p:attrName>style.visibility</p:attrName>
                                        </p:attrNameLst>
                                      </p:cBhvr>
                                      <p:to>
                                        <p:strVal val="visible"/>
                                      </p:to>
                                    </p:set>
                                    <p:anim calcmode="lin" valueType="num">
                                      <p:cBhvr additive="base">
                                        <p:cTn id="72" dur="1000" fill="hold"/>
                                        <p:tgtEl>
                                          <p:spTgt spid="3"/>
                                        </p:tgtEl>
                                        <p:attrNameLst>
                                          <p:attrName>ppt_x</p:attrName>
                                        </p:attrNameLst>
                                      </p:cBhvr>
                                      <p:tavLst>
                                        <p:tav tm="0">
                                          <p:val>
                                            <p:strVal val="#ppt_x"/>
                                          </p:val>
                                        </p:tav>
                                        <p:tav tm="100000">
                                          <p:val>
                                            <p:strVal val="#ppt_x"/>
                                          </p:val>
                                        </p:tav>
                                      </p:tavLst>
                                    </p:anim>
                                    <p:anim calcmode="lin" valueType="num">
                                      <p:cBhvr additive="base">
                                        <p:cTn id="73" dur="1000" fill="hold"/>
                                        <p:tgtEl>
                                          <p:spTgt spid="3"/>
                                        </p:tgtEl>
                                        <p:attrNameLst>
                                          <p:attrName>ppt_y</p:attrName>
                                        </p:attrNameLst>
                                      </p:cBhvr>
                                      <p:tavLst>
                                        <p:tav tm="0">
                                          <p:val>
                                            <p:strVal val="0-#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4">
                                            <p:txEl>
                                              <p:pRg st="5" end="5"/>
                                            </p:txEl>
                                          </p:spTgt>
                                        </p:tgtEl>
                                        <p:attrNameLst>
                                          <p:attrName>style.visibility</p:attrName>
                                        </p:attrNameLst>
                                      </p:cBhvr>
                                      <p:to>
                                        <p:strVal val="visible"/>
                                      </p:to>
                                    </p:set>
                                    <p:anim calcmode="lin" valueType="num">
                                      <p:cBhvr additive="base">
                                        <p:cTn id="76"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77"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D5BC4-D03B-4A09-9313-444302FD4435}"/>
              </a:ext>
            </a:extLst>
          </p:cNvPr>
          <p:cNvSpPr>
            <a:spLocks noGrp="1"/>
          </p:cNvSpPr>
          <p:nvPr>
            <p:ph type="title"/>
          </p:nvPr>
        </p:nvSpPr>
        <p:spPr/>
        <p:txBody>
          <a:bodyPr/>
          <a:lstStyle/>
          <a:p>
            <a:r>
              <a:rPr lang="en-US" dirty="0"/>
              <a:t>Where am I from?</a:t>
            </a:r>
          </a:p>
        </p:txBody>
      </p:sp>
      <p:sp>
        <p:nvSpPr>
          <p:cNvPr id="3" name="Content Placeholder 2">
            <a:extLst>
              <a:ext uri="{FF2B5EF4-FFF2-40B4-BE49-F238E27FC236}">
                <a16:creationId xmlns:a16="http://schemas.microsoft.com/office/drawing/2014/main" id="{1B97D4BE-8163-4F58-9EB3-EA3A05CE162E}"/>
              </a:ext>
            </a:extLst>
          </p:cNvPr>
          <p:cNvSpPr>
            <a:spLocks noGrp="1"/>
          </p:cNvSpPr>
          <p:nvPr>
            <p:ph idx="1"/>
          </p:nvPr>
        </p:nvSpPr>
        <p:spPr/>
        <p:txBody>
          <a:bodyPr>
            <a:normAutofit/>
          </a:bodyPr>
          <a:lstStyle/>
          <a:p>
            <a:pPr marL="457200" indent="-457200">
              <a:buFont typeface="+mj-lt"/>
              <a:buAutoNum type="arabicPeriod"/>
            </a:pPr>
            <a:r>
              <a:rPr lang="en-US" sz="2400" b="1" dirty="0"/>
              <a:t>I am from Georgia.</a:t>
            </a:r>
          </a:p>
          <a:p>
            <a:pPr marL="457200" indent="-457200">
              <a:buFont typeface="+mj-lt"/>
              <a:buAutoNum type="arabicPeriod"/>
            </a:pPr>
            <a:r>
              <a:rPr lang="en-US" sz="2400" b="1" dirty="0"/>
              <a:t>High School</a:t>
            </a:r>
            <a:br>
              <a:rPr lang="en-US" sz="2400" b="1" dirty="0"/>
            </a:br>
            <a:r>
              <a:rPr lang="en-US" sz="2400" dirty="0" err="1"/>
              <a:t>Pebblebrook</a:t>
            </a:r>
            <a:r>
              <a:rPr lang="en-US" sz="2400" dirty="0"/>
              <a:t> in Mableton, graduated 1988 with a mediocre GPA and an average SAT score that got me into every college to which I applied. Times have changed.</a:t>
            </a:r>
          </a:p>
          <a:p>
            <a:pPr marL="457200" indent="-457200">
              <a:buFont typeface="+mj-lt"/>
              <a:buAutoNum type="arabicPeriod"/>
            </a:pPr>
            <a:r>
              <a:rPr lang="en-US" sz="2400" b="1" dirty="0"/>
              <a:t>Colleges</a:t>
            </a:r>
            <a:br>
              <a:rPr lang="en-US" sz="2400" dirty="0"/>
            </a:br>
            <a:r>
              <a:rPr lang="en-US" sz="2400" dirty="0"/>
              <a:t>Southern Technical Institute, now KSU from 1988 to 1990.</a:t>
            </a:r>
            <a:br>
              <a:rPr lang="en-US" sz="2400" dirty="0"/>
            </a:br>
            <a:r>
              <a:rPr lang="en-US" sz="2400" dirty="0"/>
              <a:t>Undergraduate from UGA in 1993 </a:t>
            </a:r>
            <a:br>
              <a:rPr lang="en-US" sz="2400" dirty="0"/>
            </a:br>
            <a:r>
              <a:rPr lang="en-US" sz="1400" dirty="0"/>
              <a:t>(a C student with an mediocre SAT score, LOL not these days)</a:t>
            </a:r>
            <a:br>
              <a:rPr lang="en-US" sz="2400" dirty="0"/>
            </a:br>
            <a:r>
              <a:rPr lang="en-US" sz="2400" dirty="0"/>
              <a:t>Masters Degree from KSU in 2017 (started under SPSU)</a:t>
            </a:r>
          </a:p>
          <a:p>
            <a:pPr marL="457200" indent="-457200">
              <a:buFont typeface="+mj-lt"/>
              <a:buAutoNum type="arabicPeriod"/>
            </a:pPr>
            <a:endParaRPr lang="en-US" sz="2400" b="1" dirty="0"/>
          </a:p>
        </p:txBody>
      </p:sp>
    </p:spTree>
    <p:extLst>
      <p:ext uri="{BB962C8B-B14F-4D97-AF65-F5344CB8AC3E}">
        <p14:creationId xmlns:p14="http://schemas.microsoft.com/office/powerpoint/2010/main" val="1408417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21F37-AA07-407B-B23C-C34F29F6A0BC}"/>
              </a:ext>
            </a:extLst>
          </p:cNvPr>
          <p:cNvSpPr>
            <a:spLocks noGrp="1"/>
          </p:cNvSpPr>
          <p:nvPr>
            <p:ph type="title"/>
          </p:nvPr>
        </p:nvSpPr>
        <p:spPr/>
        <p:txBody>
          <a:bodyPr/>
          <a:lstStyle/>
          <a:p>
            <a:r>
              <a:rPr lang="en-US" dirty="0"/>
              <a:t>What I Do Every Day</a:t>
            </a:r>
          </a:p>
        </p:txBody>
      </p:sp>
      <p:sp>
        <p:nvSpPr>
          <p:cNvPr id="3" name="Content Placeholder 2">
            <a:extLst>
              <a:ext uri="{FF2B5EF4-FFF2-40B4-BE49-F238E27FC236}">
                <a16:creationId xmlns:a16="http://schemas.microsoft.com/office/drawing/2014/main" id="{5EEA7E7A-8100-4DDC-89A7-0652228CE787}"/>
              </a:ext>
            </a:extLst>
          </p:cNvPr>
          <p:cNvSpPr>
            <a:spLocks noGrp="1"/>
          </p:cNvSpPr>
          <p:nvPr>
            <p:ph idx="1"/>
          </p:nvPr>
        </p:nvSpPr>
        <p:spPr/>
        <p:txBody>
          <a:bodyPr>
            <a:normAutofit fontScale="85000" lnSpcReduction="20000"/>
          </a:bodyPr>
          <a:lstStyle/>
          <a:p>
            <a:r>
              <a:rPr lang="en-US" dirty="0"/>
              <a:t>Since 2010, I have been the Chief Technology Officer at HighMatch.</a:t>
            </a:r>
          </a:p>
          <a:p>
            <a:r>
              <a:rPr lang="en-US" dirty="0"/>
              <a:t>We create personality, cognitive, behavioral, and skills assessments that are delivered online.</a:t>
            </a:r>
          </a:p>
          <a:p>
            <a:r>
              <a:rPr lang="en-US" dirty="0"/>
              <a:t>Most of my job these days is design, documentation,</a:t>
            </a:r>
            <a:br>
              <a:rPr lang="en-US" dirty="0"/>
            </a:br>
            <a:r>
              <a:rPr lang="en-US" dirty="0"/>
              <a:t>recruiting, coaching, working with customers and</a:t>
            </a:r>
            <a:br>
              <a:rPr lang="en-US" dirty="0"/>
            </a:br>
            <a:r>
              <a:rPr lang="en-US" dirty="0"/>
              <a:t>vendors, and a little bit of management (I try to avoid</a:t>
            </a:r>
            <a:br>
              <a:rPr lang="en-US" dirty="0"/>
            </a:br>
            <a:r>
              <a:rPr lang="en-US" dirty="0"/>
              <a:t>hiring people who need a lot of hands-on management).</a:t>
            </a:r>
          </a:p>
          <a:p>
            <a:r>
              <a:rPr lang="en-US" dirty="0"/>
              <a:t>Our tech stack is mostly:</a:t>
            </a:r>
          </a:p>
          <a:p>
            <a:pPr marL="457200" indent="-457200">
              <a:buFont typeface="+mj-lt"/>
              <a:buAutoNum type="arabicPeriod"/>
            </a:pPr>
            <a:r>
              <a:rPr lang="en-US" dirty="0"/>
              <a:t>C#</a:t>
            </a:r>
            <a:br>
              <a:rPr lang="en-US" dirty="0"/>
            </a:br>
            <a:r>
              <a:rPr lang="en-US" i="1" dirty="0"/>
              <a:t>I write C# almost every day. I am much better with</a:t>
            </a:r>
            <a:br>
              <a:rPr lang="en-US" i="1" dirty="0"/>
            </a:br>
            <a:r>
              <a:rPr lang="en-US" i="1" dirty="0"/>
              <a:t>C# than Java.</a:t>
            </a:r>
          </a:p>
          <a:p>
            <a:pPr marL="457200" indent="-457200">
              <a:buFont typeface="+mj-lt"/>
              <a:buAutoNum type="arabicPeriod"/>
            </a:pPr>
            <a:r>
              <a:rPr lang="en-US" dirty="0"/>
              <a:t>SQL</a:t>
            </a:r>
            <a:br>
              <a:rPr lang="en-US" dirty="0"/>
            </a:br>
            <a:r>
              <a:rPr lang="en-US" i="1" dirty="0"/>
              <a:t>I can write the craziest SQL you will ever see.</a:t>
            </a:r>
            <a:br>
              <a:rPr lang="en-US" i="1" dirty="0"/>
            </a:br>
            <a:r>
              <a:rPr lang="en-US" i="1" dirty="0"/>
              <a:t>That is not a recommendation for writing crazy SQL.</a:t>
            </a:r>
          </a:p>
          <a:p>
            <a:pPr marL="457200" indent="-457200">
              <a:buFont typeface="+mj-lt"/>
              <a:buAutoNum type="arabicPeriod"/>
            </a:pPr>
            <a:r>
              <a:rPr lang="en-US" dirty="0"/>
              <a:t>HTML/CSS/</a:t>
            </a:r>
            <a:r>
              <a:rPr lang="en-US" dirty="0" err="1"/>
              <a:t>Javascript</a:t>
            </a:r>
            <a:r>
              <a:rPr lang="en-US" dirty="0"/>
              <a:t>/Typescript/Angular/Blazor</a:t>
            </a:r>
            <a:br>
              <a:rPr lang="en-US" dirty="0"/>
            </a:br>
            <a:r>
              <a:rPr lang="en-US" i="1" dirty="0"/>
              <a:t>I started doing web development in 1994.</a:t>
            </a:r>
          </a:p>
        </p:txBody>
      </p:sp>
      <p:pic>
        <p:nvPicPr>
          <p:cNvPr id="5" name="Picture 4">
            <a:extLst>
              <a:ext uri="{FF2B5EF4-FFF2-40B4-BE49-F238E27FC236}">
                <a16:creationId xmlns:a16="http://schemas.microsoft.com/office/drawing/2014/main" id="{13B09A6E-9698-466C-AE2D-B9FDF309A763}"/>
              </a:ext>
            </a:extLst>
          </p:cNvPr>
          <p:cNvPicPr>
            <a:picLocks noChangeAspect="1"/>
          </p:cNvPicPr>
          <p:nvPr/>
        </p:nvPicPr>
        <p:blipFill>
          <a:blip r:embed="rId2"/>
          <a:stretch>
            <a:fillRect/>
          </a:stretch>
        </p:blipFill>
        <p:spPr>
          <a:xfrm>
            <a:off x="7260577" y="2879094"/>
            <a:ext cx="4323240" cy="26249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754589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D5BC4-D03B-4A09-9313-444302FD4435}"/>
              </a:ext>
            </a:extLst>
          </p:cNvPr>
          <p:cNvSpPr>
            <a:spLocks noGrp="1"/>
          </p:cNvSpPr>
          <p:nvPr>
            <p:ph type="title"/>
          </p:nvPr>
        </p:nvSpPr>
        <p:spPr/>
        <p:txBody>
          <a:bodyPr/>
          <a:lstStyle/>
          <a:p>
            <a:r>
              <a:rPr lang="en-US" dirty="0"/>
              <a:t>Why Am I Teaching This Class?</a:t>
            </a:r>
          </a:p>
        </p:txBody>
      </p:sp>
      <p:sp>
        <p:nvSpPr>
          <p:cNvPr id="3" name="Content Placeholder 2">
            <a:extLst>
              <a:ext uri="{FF2B5EF4-FFF2-40B4-BE49-F238E27FC236}">
                <a16:creationId xmlns:a16="http://schemas.microsoft.com/office/drawing/2014/main" id="{1B97D4BE-8163-4F58-9EB3-EA3A05CE162E}"/>
              </a:ext>
            </a:extLst>
          </p:cNvPr>
          <p:cNvSpPr>
            <a:spLocks noGrp="1"/>
          </p:cNvSpPr>
          <p:nvPr>
            <p:ph idx="1"/>
          </p:nvPr>
        </p:nvSpPr>
        <p:spPr/>
        <p:txBody>
          <a:bodyPr>
            <a:normAutofit fontScale="92500" lnSpcReduction="20000"/>
          </a:bodyPr>
          <a:lstStyle/>
          <a:p>
            <a:r>
              <a:rPr lang="en-US" sz="3600" dirty="0"/>
              <a:t>I like to teach.</a:t>
            </a:r>
          </a:p>
          <a:p>
            <a:r>
              <a:rPr lang="en-US" sz="3600" dirty="0"/>
              <a:t>Sometimes I recruit former students to work at my company, </a:t>
            </a:r>
            <a:r>
              <a:rPr lang="en-US" sz="3600" dirty="0" err="1"/>
              <a:t>HighMatch</a:t>
            </a:r>
            <a:r>
              <a:rPr lang="en-US" sz="3600" dirty="0"/>
              <a:t>. I look for high-performing students who like to code, are strong communicators, and work well with others.</a:t>
            </a:r>
          </a:p>
          <a:p>
            <a:r>
              <a:rPr lang="en-US" sz="3600" dirty="0"/>
              <a:t>I plan to teach full-time someday when I retire from the industry.</a:t>
            </a:r>
          </a:p>
          <a:p>
            <a:r>
              <a:rPr lang="en-US" sz="3600" dirty="0"/>
              <a:t>I have made a lot of mistakes you can avoid. I will tell you about some of them.</a:t>
            </a:r>
          </a:p>
        </p:txBody>
      </p:sp>
    </p:spTree>
    <p:extLst>
      <p:ext uri="{BB962C8B-B14F-4D97-AF65-F5344CB8AC3E}">
        <p14:creationId xmlns:p14="http://schemas.microsoft.com/office/powerpoint/2010/main" val="3050461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32157-9712-4C97-90C2-42EBEED3E70B}"/>
              </a:ext>
            </a:extLst>
          </p:cNvPr>
          <p:cNvSpPr>
            <a:spLocks noGrp="1"/>
          </p:cNvSpPr>
          <p:nvPr>
            <p:ph type="title"/>
          </p:nvPr>
        </p:nvSpPr>
        <p:spPr/>
        <p:txBody>
          <a:bodyPr/>
          <a:lstStyle/>
          <a:p>
            <a:r>
              <a:rPr lang="en-US" dirty="0"/>
              <a:t>What I Like</a:t>
            </a:r>
          </a:p>
        </p:txBody>
      </p:sp>
      <p:pic>
        <p:nvPicPr>
          <p:cNvPr id="3074" name="Picture 2" descr="2020 Suzuki GSX-S1000 Buyer&amp;#39;s Guide: Specs, Photos, Price | Cycle World">
            <a:extLst>
              <a:ext uri="{FF2B5EF4-FFF2-40B4-BE49-F238E27FC236}">
                <a16:creationId xmlns:a16="http://schemas.microsoft.com/office/drawing/2014/main" id="{827216A1-5FCE-42B6-ACCE-69719F0B60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2124" y="1818779"/>
            <a:ext cx="6387752" cy="425850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571532D-25A2-4A08-BA7E-139B9A8BB87A}"/>
              </a:ext>
            </a:extLst>
          </p:cNvPr>
          <p:cNvSpPr txBox="1"/>
          <p:nvPr/>
        </p:nvSpPr>
        <p:spPr>
          <a:xfrm>
            <a:off x="8140613" y="3185798"/>
            <a:ext cx="2298526" cy="369332"/>
          </a:xfrm>
          <a:prstGeom prst="rect">
            <a:avLst/>
          </a:prstGeom>
          <a:noFill/>
        </p:spPr>
        <p:txBody>
          <a:bodyPr wrap="square" rtlCol="0">
            <a:spAutoFit/>
          </a:bodyPr>
          <a:lstStyle/>
          <a:p>
            <a:r>
              <a:rPr lang="en-US" b="1" dirty="0"/>
              <a:t>Suzuki GSX-S 1000F</a:t>
            </a:r>
          </a:p>
        </p:txBody>
      </p:sp>
    </p:spTree>
    <p:extLst>
      <p:ext uri="{BB962C8B-B14F-4D97-AF65-F5344CB8AC3E}">
        <p14:creationId xmlns:p14="http://schemas.microsoft.com/office/powerpoint/2010/main" val="3348910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32157-9712-4C97-90C2-42EBEED3E70B}"/>
              </a:ext>
            </a:extLst>
          </p:cNvPr>
          <p:cNvSpPr>
            <a:spLocks noGrp="1"/>
          </p:cNvSpPr>
          <p:nvPr>
            <p:ph type="title"/>
          </p:nvPr>
        </p:nvSpPr>
        <p:spPr/>
        <p:txBody>
          <a:bodyPr/>
          <a:lstStyle/>
          <a:p>
            <a:r>
              <a:rPr lang="en-US" dirty="0"/>
              <a:t>What I Like</a:t>
            </a:r>
          </a:p>
        </p:txBody>
      </p:sp>
      <p:pic>
        <p:nvPicPr>
          <p:cNvPr id="4" name="Picture 3">
            <a:extLst>
              <a:ext uri="{FF2B5EF4-FFF2-40B4-BE49-F238E27FC236}">
                <a16:creationId xmlns:a16="http://schemas.microsoft.com/office/drawing/2014/main" id="{B4F8159D-3155-4655-A0D1-26D38EA9D58C}"/>
              </a:ext>
            </a:extLst>
          </p:cNvPr>
          <p:cNvPicPr>
            <a:picLocks noChangeAspect="1"/>
          </p:cNvPicPr>
          <p:nvPr/>
        </p:nvPicPr>
        <p:blipFill>
          <a:blip r:embed="rId2"/>
          <a:stretch>
            <a:fillRect/>
          </a:stretch>
        </p:blipFill>
        <p:spPr>
          <a:xfrm>
            <a:off x="3257590" y="2135637"/>
            <a:ext cx="5347791" cy="3613810"/>
          </a:xfrm>
          <a:prstGeom prst="rect">
            <a:avLst/>
          </a:prstGeom>
        </p:spPr>
      </p:pic>
      <p:sp>
        <p:nvSpPr>
          <p:cNvPr id="5" name="TextBox 4">
            <a:extLst>
              <a:ext uri="{FF2B5EF4-FFF2-40B4-BE49-F238E27FC236}">
                <a16:creationId xmlns:a16="http://schemas.microsoft.com/office/drawing/2014/main" id="{8B885AE8-A7A5-4A66-879C-483A9586AA52}"/>
              </a:ext>
            </a:extLst>
          </p:cNvPr>
          <p:cNvSpPr txBox="1"/>
          <p:nvPr/>
        </p:nvSpPr>
        <p:spPr>
          <a:xfrm>
            <a:off x="1616149" y="2361156"/>
            <a:ext cx="1546673" cy="1477328"/>
          </a:xfrm>
          <a:prstGeom prst="rect">
            <a:avLst/>
          </a:prstGeom>
          <a:noFill/>
        </p:spPr>
        <p:txBody>
          <a:bodyPr wrap="square" rtlCol="0">
            <a:spAutoFit/>
          </a:bodyPr>
          <a:lstStyle/>
          <a:p>
            <a:r>
              <a:rPr lang="en-US" b="1" dirty="0"/>
              <a:t>Chloe</a:t>
            </a:r>
          </a:p>
          <a:p>
            <a:pPr marL="285750" indent="-285750">
              <a:buFontTx/>
              <a:buChar char="-"/>
            </a:pPr>
            <a:r>
              <a:rPr lang="en-US" dirty="0"/>
              <a:t>Smart</a:t>
            </a:r>
          </a:p>
          <a:p>
            <a:pPr marL="285750" indent="-285750">
              <a:buFontTx/>
              <a:buChar char="-"/>
            </a:pPr>
            <a:r>
              <a:rPr lang="en-US" dirty="0"/>
              <a:t>Barks</a:t>
            </a:r>
          </a:p>
          <a:p>
            <a:pPr marL="285750" indent="-285750">
              <a:buFontTx/>
              <a:buChar char="-"/>
            </a:pPr>
            <a:r>
              <a:rPr lang="en-US" dirty="0"/>
              <a:t>Digs</a:t>
            </a:r>
          </a:p>
          <a:p>
            <a:pPr marL="285750" indent="-285750">
              <a:buFontTx/>
              <a:buChar char="-"/>
            </a:pPr>
            <a:r>
              <a:rPr lang="en-US" dirty="0"/>
              <a:t>Territorial</a:t>
            </a:r>
          </a:p>
        </p:txBody>
      </p:sp>
      <p:sp>
        <p:nvSpPr>
          <p:cNvPr id="7" name="TextBox 6">
            <a:extLst>
              <a:ext uri="{FF2B5EF4-FFF2-40B4-BE49-F238E27FC236}">
                <a16:creationId xmlns:a16="http://schemas.microsoft.com/office/drawing/2014/main" id="{29815396-EBE7-4842-92E4-A9351AFBFA74}"/>
              </a:ext>
            </a:extLst>
          </p:cNvPr>
          <p:cNvSpPr txBox="1"/>
          <p:nvPr/>
        </p:nvSpPr>
        <p:spPr>
          <a:xfrm>
            <a:off x="8700149" y="3429000"/>
            <a:ext cx="2623380" cy="1754326"/>
          </a:xfrm>
          <a:prstGeom prst="rect">
            <a:avLst/>
          </a:prstGeom>
          <a:noFill/>
        </p:spPr>
        <p:txBody>
          <a:bodyPr wrap="square" rtlCol="0">
            <a:spAutoFit/>
          </a:bodyPr>
          <a:lstStyle/>
          <a:p>
            <a:r>
              <a:rPr lang="en-US" b="1" dirty="0"/>
              <a:t>Max</a:t>
            </a:r>
          </a:p>
          <a:p>
            <a:pPr marL="285750" indent="-285750">
              <a:buFontTx/>
              <a:buChar char="-"/>
            </a:pPr>
            <a:r>
              <a:rPr lang="en-US" dirty="0"/>
              <a:t>Not so smart</a:t>
            </a:r>
          </a:p>
          <a:p>
            <a:pPr marL="285750" indent="-285750">
              <a:buFontTx/>
              <a:buChar char="-"/>
            </a:pPr>
            <a:r>
              <a:rPr lang="en-US" dirty="0"/>
              <a:t>Great hair</a:t>
            </a:r>
          </a:p>
          <a:p>
            <a:pPr marL="285750" indent="-285750">
              <a:buFontTx/>
              <a:buChar char="-"/>
            </a:pPr>
            <a:r>
              <a:rPr lang="en-US" dirty="0"/>
              <a:t>Worships Chloe</a:t>
            </a:r>
          </a:p>
          <a:p>
            <a:pPr marL="285750" indent="-285750">
              <a:buFontTx/>
              <a:buChar char="-"/>
            </a:pPr>
            <a:r>
              <a:rPr lang="en-US" dirty="0"/>
              <a:t>Poops in the house</a:t>
            </a:r>
          </a:p>
          <a:p>
            <a:pPr marL="285750" indent="-285750">
              <a:buFontTx/>
              <a:buChar char="-"/>
            </a:pPr>
            <a:r>
              <a:rPr lang="en-US" dirty="0"/>
              <a:t>LOVES tennis balls</a:t>
            </a:r>
          </a:p>
        </p:txBody>
      </p:sp>
    </p:spTree>
    <p:extLst>
      <p:ext uri="{BB962C8B-B14F-4D97-AF65-F5344CB8AC3E}">
        <p14:creationId xmlns:p14="http://schemas.microsoft.com/office/powerpoint/2010/main" val="3109784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32157-9712-4C97-90C2-42EBEED3E70B}"/>
              </a:ext>
            </a:extLst>
          </p:cNvPr>
          <p:cNvSpPr>
            <a:spLocks noGrp="1"/>
          </p:cNvSpPr>
          <p:nvPr>
            <p:ph type="title"/>
          </p:nvPr>
        </p:nvSpPr>
        <p:spPr/>
        <p:txBody>
          <a:bodyPr/>
          <a:lstStyle/>
          <a:p>
            <a:r>
              <a:rPr lang="en-US" dirty="0"/>
              <a:t>What I Like</a:t>
            </a:r>
          </a:p>
        </p:txBody>
      </p:sp>
      <p:pic>
        <p:nvPicPr>
          <p:cNvPr id="4" name="Picture 3">
            <a:extLst>
              <a:ext uri="{FF2B5EF4-FFF2-40B4-BE49-F238E27FC236}">
                <a16:creationId xmlns:a16="http://schemas.microsoft.com/office/drawing/2014/main" id="{98C88B9A-579E-456C-958E-F6E428A8876A}"/>
              </a:ext>
            </a:extLst>
          </p:cNvPr>
          <p:cNvPicPr>
            <a:picLocks noChangeAspect="1"/>
          </p:cNvPicPr>
          <p:nvPr/>
        </p:nvPicPr>
        <p:blipFill>
          <a:blip r:embed="rId2"/>
          <a:stretch>
            <a:fillRect/>
          </a:stretch>
        </p:blipFill>
        <p:spPr>
          <a:xfrm>
            <a:off x="3957182" y="1978067"/>
            <a:ext cx="4109580" cy="4109580"/>
          </a:xfrm>
          <a:prstGeom prst="rect">
            <a:avLst/>
          </a:prstGeom>
        </p:spPr>
      </p:pic>
      <p:sp>
        <p:nvSpPr>
          <p:cNvPr id="6" name="TextBox 5">
            <a:extLst>
              <a:ext uri="{FF2B5EF4-FFF2-40B4-BE49-F238E27FC236}">
                <a16:creationId xmlns:a16="http://schemas.microsoft.com/office/drawing/2014/main" id="{62C44220-48C5-462E-AED9-8E0D589B4805}"/>
              </a:ext>
            </a:extLst>
          </p:cNvPr>
          <p:cNvSpPr txBox="1"/>
          <p:nvPr/>
        </p:nvSpPr>
        <p:spPr>
          <a:xfrm>
            <a:off x="1382233" y="3740668"/>
            <a:ext cx="2574949" cy="1754326"/>
          </a:xfrm>
          <a:prstGeom prst="rect">
            <a:avLst/>
          </a:prstGeom>
          <a:noFill/>
        </p:spPr>
        <p:txBody>
          <a:bodyPr wrap="square" rtlCol="0">
            <a:spAutoFit/>
          </a:bodyPr>
          <a:lstStyle/>
          <a:p>
            <a:r>
              <a:rPr lang="en-US" b="1" dirty="0"/>
              <a:t>Poe</a:t>
            </a:r>
          </a:p>
          <a:p>
            <a:pPr marL="285750" indent="-285750">
              <a:buFontTx/>
              <a:buChar char="-"/>
            </a:pPr>
            <a:r>
              <a:rPr lang="en-US" dirty="0"/>
              <a:t>Lazy… so lazy he must be hand-fed</a:t>
            </a:r>
          </a:p>
          <a:p>
            <a:pPr marL="285750" indent="-285750">
              <a:buFontTx/>
              <a:buChar char="-"/>
            </a:pPr>
            <a:r>
              <a:rPr lang="en-US" dirty="0"/>
              <a:t>Giant (for his breed)</a:t>
            </a:r>
          </a:p>
          <a:p>
            <a:pPr marL="285750" indent="-285750">
              <a:buFontTx/>
              <a:buChar char="-"/>
            </a:pPr>
            <a:r>
              <a:rPr lang="en-US" dirty="0"/>
              <a:t>Wants to be </a:t>
            </a:r>
            <a:r>
              <a:rPr lang="en-US" dirty="0" err="1"/>
              <a:t>Girlie’s</a:t>
            </a:r>
            <a:r>
              <a:rPr lang="en-US" dirty="0"/>
              <a:t> boyfriend</a:t>
            </a:r>
          </a:p>
        </p:txBody>
      </p:sp>
      <p:sp>
        <p:nvSpPr>
          <p:cNvPr id="7" name="TextBox 6">
            <a:extLst>
              <a:ext uri="{FF2B5EF4-FFF2-40B4-BE49-F238E27FC236}">
                <a16:creationId xmlns:a16="http://schemas.microsoft.com/office/drawing/2014/main" id="{43200551-39EC-4D5C-89F2-8A7F86EECE59}"/>
              </a:ext>
            </a:extLst>
          </p:cNvPr>
          <p:cNvSpPr txBox="1"/>
          <p:nvPr/>
        </p:nvSpPr>
        <p:spPr>
          <a:xfrm>
            <a:off x="8437324" y="2101846"/>
            <a:ext cx="2718356" cy="2862322"/>
          </a:xfrm>
          <a:prstGeom prst="rect">
            <a:avLst/>
          </a:prstGeom>
          <a:noFill/>
        </p:spPr>
        <p:txBody>
          <a:bodyPr wrap="square" rtlCol="0">
            <a:spAutoFit/>
          </a:bodyPr>
          <a:lstStyle/>
          <a:p>
            <a:r>
              <a:rPr lang="en-US" b="1" dirty="0"/>
              <a:t>Girlie</a:t>
            </a:r>
          </a:p>
          <a:p>
            <a:pPr marL="285750" indent="-285750">
              <a:buFontTx/>
              <a:buChar char="-"/>
            </a:pPr>
            <a:r>
              <a:rPr lang="en-US" dirty="0"/>
              <a:t>Belongs to Jeff’s college age daughter, Lyndsey</a:t>
            </a:r>
          </a:p>
          <a:p>
            <a:pPr marL="285750" indent="-285750">
              <a:buFontTx/>
              <a:buChar char="-"/>
            </a:pPr>
            <a:r>
              <a:rPr lang="en-US" dirty="0"/>
              <a:t>Every morning, pushes open her tank, jumps out, runs into the Dining Room, and curls up next to the piano</a:t>
            </a:r>
          </a:p>
          <a:p>
            <a:pPr marL="285750" indent="-285750">
              <a:buFontTx/>
              <a:buChar char="-"/>
            </a:pPr>
            <a:r>
              <a:rPr lang="en-US" dirty="0"/>
              <a:t>Thinks Poe should work out a little bit</a:t>
            </a:r>
          </a:p>
        </p:txBody>
      </p:sp>
    </p:spTree>
    <p:extLst>
      <p:ext uri="{BB962C8B-B14F-4D97-AF65-F5344CB8AC3E}">
        <p14:creationId xmlns:p14="http://schemas.microsoft.com/office/powerpoint/2010/main" val="2830222896"/>
      </p:ext>
    </p:extLst>
  </p:cSld>
  <p:clrMapOvr>
    <a:masterClrMapping/>
  </p:clrMapOvr>
</p:sld>
</file>

<file path=ppt/theme/theme1.xml><?xml version="1.0" encoding="utf-8"?>
<a:theme xmlns:a="http://schemas.openxmlformats.org/drawingml/2006/main" name="Retrospect">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7368</TotalTime>
  <Words>1203</Words>
  <Application>Microsoft Macintosh PowerPoint</Application>
  <PresentationFormat>Widescreen</PresentationFormat>
  <Paragraphs>98</Paragraphs>
  <Slides>14</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Calibri</vt:lpstr>
      <vt:lpstr>Calibri Light</vt:lpstr>
      <vt:lpstr>Wingdings</vt:lpstr>
      <vt:lpstr>Retrospect</vt:lpstr>
      <vt:lpstr>Software Testing and Quality Assurance</vt:lpstr>
      <vt:lpstr>Welcome!</vt:lpstr>
      <vt:lpstr>About Me</vt:lpstr>
      <vt:lpstr>Where am I from?</vt:lpstr>
      <vt:lpstr>What I Do Every Day</vt:lpstr>
      <vt:lpstr>Why Am I Teaching This Class?</vt:lpstr>
      <vt:lpstr>What I Like</vt:lpstr>
      <vt:lpstr>What I Like</vt:lpstr>
      <vt:lpstr>What I Like</vt:lpstr>
      <vt:lpstr>What I like</vt:lpstr>
      <vt:lpstr>What to Expect in the Course</vt:lpstr>
      <vt:lpstr>What to Expect in my Classroom</vt:lpstr>
      <vt:lpstr>I Want You to Graduate With…</vt:lpstr>
      <vt:lpstr>Software Testing and Quality Assurance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 Adkisson</dc:creator>
  <cp:lastModifiedBy>Jeff Adkisson</cp:lastModifiedBy>
  <cp:revision>106</cp:revision>
  <dcterms:created xsi:type="dcterms:W3CDTF">2018-02-20T23:25:10Z</dcterms:created>
  <dcterms:modified xsi:type="dcterms:W3CDTF">2024-07-21T20:03:03Z</dcterms:modified>
</cp:coreProperties>
</file>

<file path=docProps/thumbnail.jpeg>
</file>